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embeddedFontLst>
    <p:embeddedFont>
      <p:font typeface="Helvetica Neue" charset="0"/>
      <p:regular r:id="rId13"/>
      <p:bold r:id="rId14"/>
      <p:italic r:id="rId15"/>
      <p:boldItalic r:id="rId16"/>
    </p:embeddedFont>
    <p:embeddedFont>
      <p:font typeface="Calibri" pitchFamily="34" charset="0"/>
      <p:regular r:id="rId17"/>
      <p:bold r:id="rId18"/>
      <p:italic r:id="rId19"/>
      <p:boldItalic r:id="rId20"/>
    </p:embeddedFont>
    <p:embeddedFont>
      <p:font typeface="Helvetica Neue Light" charset="0"/>
      <p:regular r:id="rId21"/>
      <p:bold r:id="rId22"/>
      <p:italic r:id="rId23"/>
      <p:boldItalic r:id="rId2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5" roundtripDataSignature="AMtx7mjIm+IRvxJhyyat86SvgormgIz7m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9D9A9024-C0DF-4752-BC3E-5DE84E06074E}">
  <a:tblStyle styleId="{9D9A9024-C0DF-4752-BC3E-5DE84E06074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629" y="-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customschemas.google.com/relationships/presentationmetadata" Target="meta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2.fntdata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3908188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2a58d248712_0_57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1" name="Google Shape;61;g2a58d248712_0_5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2babe87056e_0_91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21" name="Google Shape;221;g2babe87056e_0_9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2babe87056e_0_76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6" name="Google Shape;76;g2babe87056e_0_7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2babe87056e_0_8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2" name="Google Shape;92;g2babe87056e_0_8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2babe87056e_0_8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19" name="Google Shape;119;g2babe87056e_0_8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2babe87056e_0_8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27" name="Google Shape;127;g2babe87056e_0_8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2babe87056e_0_86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41" name="Google Shape;141;g2babe87056e_0_8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2babe87056e_0_88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58" name="Google Shape;158;g2babe87056e_0_8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2babe87056e_0_89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94" name="Google Shape;194;g2babe87056e_0_8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2babe87056e_0_90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13" name="Google Shape;213;g2babe87056e_0_9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6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1" name="Google Shape;11;p26"/>
          <p:cNvSpPr txBox="1">
            <a:spLocks noGrp="1"/>
          </p:cNvSpPr>
          <p:nvPr>
            <p:ph type="body" idx="1"/>
          </p:nvPr>
        </p:nvSpPr>
        <p:spPr>
          <a:xfrm>
            <a:off x="1524000" y="3602037"/>
            <a:ext cx="9144000" cy="16557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1pPr>
            <a:lvl2pPr marL="914400" lvl="1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2pPr>
            <a:lvl3pPr marL="1371600" lvl="2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3pPr>
            <a:lvl4pPr marL="1828800" lvl="3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4pPr>
            <a:lvl5pPr marL="2286000" lvl="4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" name="Google Shape;12;p26"/>
          <p:cNvSpPr txBox="1">
            <a:spLocks noGrp="1"/>
          </p:cNvSpPr>
          <p:nvPr>
            <p:ph type="sldNum" idx="12"/>
          </p:nvPr>
        </p:nvSpPr>
        <p:spPr>
          <a:xfrm>
            <a:off x="11095178" y="6414761"/>
            <a:ext cx="258623" cy="2483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>
  <p:cSld name="Заголовок и объект 2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4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4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41"/>
          <p:cNvSpPr txBox="1">
            <a:spLocks noGrp="1"/>
          </p:cNvSpPr>
          <p:nvPr>
            <p:ph type="sldNum" idx="12"/>
          </p:nvPr>
        </p:nvSpPr>
        <p:spPr>
          <a:xfrm>
            <a:off x="11095178" y="6414761"/>
            <a:ext cx="258623" cy="2483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>
  <p:cSld name="Заголовок раздела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42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42"/>
          <p:cNvSpPr txBox="1">
            <a:spLocks noGrp="1"/>
          </p:cNvSpPr>
          <p:nvPr>
            <p:ph type="body" idx="1"/>
          </p:nvPr>
        </p:nvSpPr>
        <p:spPr>
          <a:xfrm>
            <a:off x="831850" y="4589462"/>
            <a:ext cx="10515600" cy="15001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>
                <a:solidFill>
                  <a:srgbClr val="888888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42"/>
          <p:cNvSpPr txBox="1">
            <a:spLocks noGrp="1"/>
          </p:cNvSpPr>
          <p:nvPr>
            <p:ph type="sldNum" idx="12"/>
          </p:nvPr>
        </p:nvSpPr>
        <p:spPr>
          <a:xfrm>
            <a:off x="11095178" y="6414761"/>
            <a:ext cx="258623" cy="2483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>
  <p:cSld name="Объект с подписью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43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3"/>
          <p:cNvSpPr txBox="1">
            <a:spLocks noGrp="1"/>
          </p:cNvSpPr>
          <p:nvPr>
            <p:ph type="body" idx="1"/>
          </p:nvPr>
        </p:nvSpPr>
        <p:spPr>
          <a:xfrm>
            <a:off x="5183187" y="987425"/>
            <a:ext cx="6172202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Char char="•"/>
              <a:defRPr sz="3200"/>
            </a:lvl1pPr>
            <a:lvl2pPr marL="914400" lvl="1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Char char="•"/>
              <a:defRPr sz="3200"/>
            </a:lvl2pPr>
            <a:lvl3pPr marL="1371600" lvl="2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Char char="•"/>
              <a:defRPr sz="3200"/>
            </a:lvl3pPr>
            <a:lvl4pPr marL="1828800" lvl="3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Char char="•"/>
              <a:defRPr sz="3200"/>
            </a:lvl4pPr>
            <a:lvl5pPr marL="2286000" lvl="4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Char char="•"/>
              <a:defRPr sz="32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43"/>
          <p:cNvSpPr txBox="1">
            <a:spLocks noGrp="1"/>
          </p:cNvSpPr>
          <p:nvPr>
            <p:ph type="body" idx="2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3" name="Google Shape;53;p43"/>
          <p:cNvSpPr txBox="1">
            <a:spLocks noGrp="1"/>
          </p:cNvSpPr>
          <p:nvPr>
            <p:ph type="sldNum" idx="12"/>
          </p:nvPr>
        </p:nvSpPr>
        <p:spPr>
          <a:xfrm>
            <a:off x="11095178" y="6414761"/>
            <a:ext cx="258623" cy="2483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>
  <p:cSld name="Рисунок с подписью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44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4"/>
          <p:cNvSpPr>
            <a:spLocks noGrp="1"/>
          </p:cNvSpPr>
          <p:nvPr>
            <p:ph type="pic" idx="2"/>
          </p:nvPr>
        </p:nvSpPr>
        <p:spPr>
          <a:xfrm>
            <a:off x="5183187" y="987425"/>
            <a:ext cx="6172202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57" name="Google Shape;57;p44"/>
          <p:cNvSpPr txBox="1">
            <a:spLocks noGrp="1"/>
          </p:cNvSpPr>
          <p:nvPr>
            <p:ph type="body" idx="1"/>
          </p:nvPr>
        </p:nvSpPr>
        <p:spPr>
          <a:xfrm>
            <a:off x="839787" y="2057400"/>
            <a:ext cx="3932240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600"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600"/>
            </a:lvl3pPr>
            <a:lvl4pPr marL="1828800" lvl="3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600"/>
            </a:lvl4pPr>
            <a:lvl5pPr marL="2286000" lvl="4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6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" name="Google Shape;58;p44"/>
          <p:cNvSpPr txBox="1">
            <a:spLocks noGrp="1"/>
          </p:cNvSpPr>
          <p:nvPr>
            <p:ph type="sldNum" idx="12"/>
          </p:nvPr>
        </p:nvSpPr>
        <p:spPr>
          <a:xfrm>
            <a:off x="11095178" y="6414761"/>
            <a:ext cx="258623" cy="2483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x">
  <p:cSld name="TITLE_AND_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27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7"/>
          <p:cNvSpPr txBox="1">
            <a:spLocks noGrp="1"/>
          </p:cNvSpPr>
          <p:nvPr>
            <p:ph type="body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1pPr>
            <a:lvl2pPr marL="914400" lvl="1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2pPr>
            <a:lvl3pPr marL="1371600" lvl="2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3pPr>
            <a:lvl4pPr marL="1828800" lvl="3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4pPr>
            <a:lvl5pPr marL="2286000" lvl="4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" name="Google Shape;16;p27"/>
          <p:cNvSpPr txBox="1">
            <a:spLocks noGrp="1"/>
          </p:cNvSpPr>
          <p:nvPr>
            <p:ph type="sldNum" idx="12"/>
          </p:nvPr>
        </p:nvSpPr>
        <p:spPr>
          <a:xfrm>
            <a:off x="11095176" y="6414760"/>
            <a:ext cx="258624" cy="248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>
  <p:cSld name="Сравнение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0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0"/>
          <p:cNvSpPr txBox="1">
            <a:spLocks noGrp="1"/>
          </p:cNvSpPr>
          <p:nvPr>
            <p:ph type="body" idx="1"/>
          </p:nvPr>
        </p:nvSpPr>
        <p:spPr>
          <a:xfrm>
            <a:off x="839787" y="1681163"/>
            <a:ext cx="5157790" cy="823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 b="1"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 b="1"/>
            </a:lvl3pPr>
            <a:lvl4pPr marL="1828800" lvl="3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 b="1"/>
            </a:lvl4pPr>
            <a:lvl5pPr marL="2286000" lvl="4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 b="1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30"/>
          <p:cNvSpPr txBox="1">
            <a:spLocks noGrp="1"/>
          </p:cNvSpPr>
          <p:nvPr>
            <p:ph type="body" idx="2"/>
          </p:nvPr>
        </p:nvSpPr>
        <p:spPr>
          <a:xfrm>
            <a:off x="6172200" y="1681163"/>
            <a:ext cx="5183188" cy="823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b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" name="Google Shape;21;p30"/>
          <p:cNvSpPr txBox="1">
            <a:spLocks noGrp="1"/>
          </p:cNvSpPr>
          <p:nvPr>
            <p:ph type="sldNum" idx="12"/>
          </p:nvPr>
        </p:nvSpPr>
        <p:spPr>
          <a:xfrm>
            <a:off x="11095178" y="6414761"/>
            <a:ext cx="258623" cy="2483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>
  <p:cSld name="Заголовок и объект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2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2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" name="Google Shape;25;p29"/>
          <p:cNvSpPr txBox="1">
            <a:spLocks noGrp="1"/>
          </p:cNvSpPr>
          <p:nvPr>
            <p:ph type="sldNum" idx="12"/>
          </p:nvPr>
        </p:nvSpPr>
        <p:spPr>
          <a:xfrm>
            <a:off x="11095176" y="6414760"/>
            <a:ext cx="258624" cy="248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3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39"/>
          <p:cNvSpPr txBox="1">
            <a:spLocks noGrp="1"/>
          </p:cNvSpPr>
          <p:nvPr>
            <p:ph type="sldNum" idx="12"/>
          </p:nvPr>
        </p:nvSpPr>
        <p:spPr>
          <a:xfrm>
            <a:off x="11095178" y="6414761"/>
            <a:ext cx="258623" cy="2483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Пустой">
  <p:cSld name="TITLE_AND_BODY_1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g278bf39da92_0_254"/>
          <p:cNvSpPr txBox="1">
            <a:spLocks noGrp="1"/>
          </p:cNvSpPr>
          <p:nvPr>
            <p:ph type="sldNum" idx="12"/>
          </p:nvPr>
        </p:nvSpPr>
        <p:spPr>
          <a:xfrm>
            <a:off x="5967913" y="6505277"/>
            <a:ext cx="247200" cy="2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00" tIns="35700" rIns="35700" bIns="35700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sz="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>
  <p:cSld name="Пустой слайд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28"/>
          <p:cNvSpPr txBox="1">
            <a:spLocks noGrp="1"/>
          </p:cNvSpPr>
          <p:nvPr>
            <p:ph type="sldNum" idx="12"/>
          </p:nvPr>
        </p:nvSpPr>
        <p:spPr>
          <a:xfrm>
            <a:off x="11095178" y="6414761"/>
            <a:ext cx="258623" cy="2483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>
  <p:cSld name="Два объекта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3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33"/>
          <p:cNvSpPr txBox="1">
            <a:spLocks noGrp="1"/>
          </p:cNvSpPr>
          <p:nvPr>
            <p:ph type="sldNum" idx="12"/>
          </p:nvPr>
        </p:nvSpPr>
        <p:spPr>
          <a:xfrm>
            <a:off x="11095178" y="6414761"/>
            <a:ext cx="258623" cy="2483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>
  <p:cSld name="TITLE 2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40"/>
          <p:cNvSpPr txBox="1">
            <a:spLocks noGrp="1"/>
          </p:cNvSpPr>
          <p:nvPr>
            <p:ph type="title"/>
          </p:nvPr>
        </p:nvSpPr>
        <p:spPr>
          <a:xfrm>
            <a:off x="415610" y="992766"/>
            <a:ext cx="11360801" cy="2736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800"/>
              <a:buFont typeface="Arial"/>
              <a:buNone/>
              <a:defRPr sz="680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40"/>
          <p:cNvSpPr txBox="1">
            <a:spLocks noGrp="1"/>
          </p:cNvSpPr>
          <p:nvPr>
            <p:ph type="body" idx="1"/>
          </p:nvPr>
        </p:nvSpPr>
        <p:spPr>
          <a:xfrm>
            <a:off x="415599" y="3778833"/>
            <a:ext cx="11360802" cy="1056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3600"/>
              <a:buFont typeface="Arial"/>
              <a:buNone/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3600"/>
              <a:buFont typeface="Arial"/>
              <a:buNone/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3600"/>
              <a:buFont typeface="Arial"/>
              <a:buNone/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3600"/>
              <a:buFont typeface="Arial"/>
              <a:buNone/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3600"/>
              <a:buFont typeface="Arial"/>
              <a:buNone/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40"/>
          <p:cNvSpPr txBox="1">
            <a:spLocks noGrp="1"/>
          </p:cNvSpPr>
          <p:nvPr>
            <p:ph type="sldNum" idx="12"/>
          </p:nvPr>
        </p:nvSpPr>
        <p:spPr>
          <a:xfrm>
            <a:off x="11602195" y="6271715"/>
            <a:ext cx="426016" cy="4166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p2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25"/>
          <p:cNvSpPr txBox="1">
            <a:spLocks noGrp="1"/>
          </p:cNvSpPr>
          <p:nvPr>
            <p:ph type="sldNum" idx="12"/>
          </p:nvPr>
        </p:nvSpPr>
        <p:spPr>
          <a:xfrm>
            <a:off x="11095178" y="6414761"/>
            <a:ext cx="258623" cy="2483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hyperlink" Target="https://bowlwow.com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13" Type="http://schemas.openxmlformats.org/officeDocument/2006/relationships/image" Target="../media/image14.png"/><Relationship Id="rId18" Type="http://schemas.openxmlformats.org/officeDocument/2006/relationships/hyperlink" Target="http://drive.google.com/file/d/1PUfFD7dNQ0IFCdzlk29c6Oi-0244VzCG/view" TargetMode="External"/><Relationship Id="rId3" Type="http://schemas.openxmlformats.org/officeDocument/2006/relationships/image" Target="../media/image4.png"/><Relationship Id="rId21" Type="http://schemas.openxmlformats.org/officeDocument/2006/relationships/image" Target="../media/image20.jpg"/><Relationship Id="rId7" Type="http://schemas.openxmlformats.org/officeDocument/2006/relationships/image" Target="../media/image8.jpg"/><Relationship Id="rId12" Type="http://schemas.openxmlformats.org/officeDocument/2006/relationships/image" Target="../media/image13.jpg"/><Relationship Id="rId17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7.png"/><Relationship Id="rId20" Type="http://schemas.openxmlformats.org/officeDocument/2006/relationships/hyperlink" Target="http://drive.google.com/file/d/13j0C00QlFSIujaRJ3wqBhNVxfFxiloOS/view" TargetMode="Externa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png"/><Relationship Id="rId11" Type="http://schemas.openxmlformats.org/officeDocument/2006/relationships/image" Target="../media/image12.jpg"/><Relationship Id="rId24" Type="http://schemas.openxmlformats.org/officeDocument/2006/relationships/image" Target="../media/image22.png"/><Relationship Id="rId5" Type="http://schemas.openxmlformats.org/officeDocument/2006/relationships/image" Target="../media/image6.jpg"/><Relationship Id="rId15" Type="http://schemas.openxmlformats.org/officeDocument/2006/relationships/image" Target="../media/image16.png"/><Relationship Id="rId23" Type="http://schemas.openxmlformats.org/officeDocument/2006/relationships/image" Target="../media/image21.jpg"/><Relationship Id="rId10" Type="http://schemas.openxmlformats.org/officeDocument/2006/relationships/image" Target="../media/image11.jpg"/><Relationship Id="rId19" Type="http://schemas.openxmlformats.org/officeDocument/2006/relationships/image" Target="../media/image19.jpg"/><Relationship Id="rId4" Type="http://schemas.openxmlformats.org/officeDocument/2006/relationships/image" Target="../media/image5.png"/><Relationship Id="rId9" Type="http://schemas.openxmlformats.org/officeDocument/2006/relationships/image" Target="../media/image10.jpg"/><Relationship Id="rId14" Type="http://schemas.openxmlformats.org/officeDocument/2006/relationships/image" Target="../media/image15.png"/><Relationship Id="rId22" Type="http://schemas.openxmlformats.org/officeDocument/2006/relationships/hyperlink" Target="http://drive.google.com/file/d/1v8aMZkfhPgGgXdnBP3MTnC6ES1DpoIRU/view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9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500"/>
        </a:solidFill>
        <a:effectLst/>
      </p:bgPr>
    </p:bg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2a58d248712_0_571"/>
          <p:cNvSpPr/>
          <p:nvPr/>
        </p:nvSpPr>
        <p:spPr>
          <a:xfrm>
            <a:off x="480953" y="485559"/>
            <a:ext cx="11230200" cy="6720900"/>
          </a:xfrm>
          <a:prstGeom prst="roundRect">
            <a:avLst>
              <a:gd name="adj" fmla="val 1988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4" name="Google Shape;64;g2a58d248712_0_57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94200" y="2495500"/>
            <a:ext cx="950949" cy="1261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g2a58d248712_0_57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26000" y="2673300"/>
            <a:ext cx="950949" cy="12616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6" name="Google Shape;66;g2a58d248712_0_571"/>
          <p:cNvCxnSpPr/>
          <p:nvPr/>
        </p:nvCxnSpPr>
        <p:spPr>
          <a:xfrm>
            <a:off x="793331" y="6314955"/>
            <a:ext cx="10605300" cy="0"/>
          </a:xfrm>
          <a:prstGeom prst="straightConnector1">
            <a:avLst/>
          </a:prstGeom>
          <a:noFill/>
          <a:ln w="25400" cap="flat" cmpd="sng">
            <a:solidFill>
              <a:srgbClr val="373535"/>
            </a:solidFill>
            <a:prstDash val="solid"/>
            <a:miter lim="8000"/>
            <a:headEnd type="none" w="sm" len="sm"/>
            <a:tailEnd type="none" w="sm" len="sm"/>
          </a:ln>
        </p:spPr>
      </p:cxnSp>
      <p:cxnSp>
        <p:nvCxnSpPr>
          <p:cNvPr id="67" name="Google Shape;67;g2a58d248712_0_571"/>
          <p:cNvCxnSpPr/>
          <p:nvPr/>
        </p:nvCxnSpPr>
        <p:spPr>
          <a:xfrm rot="10800000">
            <a:off x="3768209" y="6302306"/>
            <a:ext cx="0" cy="639000"/>
          </a:xfrm>
          <a:prstGeom prst="straightConnector1">
            <a:avLst/>
          </a:prstGeom>
          <a:noFill/>
          <a:ln w="25400" cap="flat" cmpd="sng">
            <a:solidFill>
              <a:srgbClr val="373535"/>
            </a:solidFill>
            <a:prstDash val="solid"/>
            <a:miter lim="8000"/>
            <a:headEnd type="none" w="sm" len="sm"/>
            <a:tailEnd type="none" w="sm" len="sm"/>
          </a:ln>
        </p:spPr>
      </p:cxnSp>
      <p:cxnSp>
        <p:nvCxnSpPr>
          <p:cNvPr id="68" name="Google Shape;68;g2a58d248712_0_571"/>
          <p:cNvCxnSpPr/>
          <p:nvPr/>
        </p:nvCxnSpPr>
        <p:spPr>
          <a:xfrm rot="10800000">
            <a:off x="8423789" y="6302306"/>
            <a:ext cx="0" cy="639000"/>
          </a:xfrm>
          <a:prstGeom prst="straightConnector1">
            <a:avLst/>
          </a:prstGeom>
          <a:noFill/>
          <a:ln w="25400" cap="flat" cmpd="sng">
            <a:solidFill>
              <a:srgbClr val="373535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69" name="Google Shape;69;g2a58d248712_0_571"/>
          <p:cNvSpPr txBox="1"/>
          <p:nvPr/>
        </p:nvSpPr>
        <p:spPr>
          <a:xfrm>
            <a:off x="4163102" y="6392075"/>
            <a:ext cx="3865800" cy="39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73535"/>
              </a:buClr>
              <a:buSzPts val="2000"/>
              <a:buFont typeface="Helvetica Neue"/>
              <a:buNone/>
            </a:pPr>
            <a:r>
              <a:rPr lang="en-US" sz="2400" b="1" i="0" u="none" strike="noStrike" cap="none">
                <a:solidFill>
                  <a:srgbClr val="373535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Мотивация</a:t>
            </a:r>
            <a:endParaRPr sz="2400" b="1" i="0" u="none" strike="noStrike" cap="none">
              <a:solidFill>
                <a:srgbClr val="373535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0" name="Google Shape;70;g2a58d248712_0_571"/>
          <p:cNvSpPr txBox="1"/>
          <p:nvPr/>
        </p:nvSpPr>
        <p:spPr>
          <a:xfrm>
            <a:off x="9367147" y="6422125"/>
            <a:ext cx="1224600" cy="32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73535"/>
              </a:buClr>
              <a:buSzPts val="2000"/>
              <a:buFont typeface="Helvetica Neue"/>
              <a:buNone/>
            </a:pPr>
            <a:r>
              <a:rPr lang="en-US" sz="1800" b="1" i="0" u="none" strike="noStrike" cap="none">
                <a:solidFill>
                  <a:srgbClr val="373535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2024</a:t>
            </a:r>
            <a:endParaRPr sz="1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1" name="Google Shape;71;g2a58d248712_0_571">
            <a:hlinkClick r:id="rId4"/>
          </p:cNvPr>
          <p:cNvSpPr txBox="1"/>
          <p:nvPr/>
        </p:nvSpPr>
        <p:spPr>
          <a:xfrm>
            <a:off x="938250" y="6422125"/>
            <a:ext cx="2523000" cy="32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73535"/>
              </a:buClr>
              <a:buSzPts val="2000"/>
              <a:buFont typeface="Helvetica Neue"/>
              <a:buNone/>
            </a:pPr>
            <a:r>
              <a:rPr lang="en-US" sz="1800" b="1" i="0" u="sng" strike="noStrike" cap="none">
                <a:solidFill>
                  <a:srgbClr val="373535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BOWLWOW.COM</a:t>
            </a:r>
            <a:endParaRPr sz="1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72" name="Google Shape;72;g2a58d248712_0_571"/>
          <p:cNvPicPr preferRelativeResize="0"/>
          <p:nvPr/>
        </p:nvPicPr>
        <p:blipFill rotWithShape="1">
          <a:blip r:embed="rId5">
            <a:alphaModFix/>
          </a:blip>
          <a:srcRect l="9987" t="6757" r="8612" b="14762"/>
          <a:stretch/>
        </p:blipFill>
        <p:spPr>
          <a:xfrm>
            <a:off x="1674300" y="1444125"/>
            <a:ext cx="8837952" cy="4793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g2a58d248712_0_57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016374" y="717800"/>
            <a:ext cx="4354299" cy="99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500"/>
        </a:solidFill>
        <a:effectLst/>
      </p:bgPr>
    </p:bg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2babe87056e_0_916"/>
          <p:cNvSpPr/>
          <p:nvPr/>
        </p:nvSpPr>
        <p:spPr>
          <a:xfrm>
            <a:off x="480800" y="485567"/>
            <a:ext cx="11230500" cy="6372300"/>
          </a:xfrm>
          <a:prstGeom prst="round2SameRect">
            <a:avLst>
              <a:gd name="adj1" fmla="val 2352"/>
              <a:gd name="adj2" fmla="val 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4" name="Google Shape;224;g2babe87056e_0_9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983433" y="727533"/>
            <a:ext cx="451600" cy="451600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g2babe87056e_0_916"/>
          <p:cNvSpPr txBox="1"/>
          <p:nvPr/>
        </p:nvSpPr>
        <p:spPr>
          <a:xfrm>
            <a:off x="902775" y="795073"/>
            <a:ext cx="5146800" cy="45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73535"/>
              </a:buClr>
              <a:buSzPts val="2100"/>
              <a:buFont typeface="Helvetica Neue"/>
              <a:buNone/>
            </a:pPr>
            <a:r>
              <a:rPr lang="en-US" sz="2100" b="1">
                <a:solidFill>
                  <a:srgbClr val="373535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ФАКТИЧЕСКИЕ БОНУСЫ</a:t>
            </a:r>
            <a:endParaRPr sz="2100" b="1" i="0" u="none" strike="noStrike" cap="none">
              <a:solidFill>
                <a:srgbClr val="373535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aphicFrame>
        <p:nvGraphicFramePr>
          <p:cNvPr id="226" name="Google Shape;226;g2babe87056e_0_916"/>
          <p:cNvGraphicFramePr/>
          <p:nvPr/>
        </p:nvGraphicFramePr>
        <p:xfrm>
          <a:off x="916000" y="1246575"/>
          <a:ext cx="10519000" cy="5547850"/>
        </p:xfrm>
        <a:graphic>
          <a:graphicData uri="http://schemas.openxmlformats.org/drawingml/2006/table">
            <a:tbl>
              <a:tblPr>
                <a:noFill/>
                <a:tableStyleId>{9D9A9024-C0DF-4752-BC3E-5DE84E06074E}</a:tableStyleId>
              </a:tblPr>
              <a:tblGrid>
                <a:gridCol w="1047475"/>
                <a:gridCol w="5399650"/>
                <a:gridCol w="1047475"/>
                <a:gridCol w="1888400"/>
                <a:gridCol w="1136000"/>
              </a:tblGrid>
              <a:tr h="36655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>
                          <a:solidFill>
                            <a:schemeClr val="lt1"/>
                          </a:solidFill>
                        </a:rPr>
                        <a:t>Арт</a:t>
                      </a:r>
                      <a:endParaRPr sz="1200" b="1">
                        <a:solidFill>
                          <a:schemeClr val="lt1"/>
                        </a:solidFill>
                      </a:endParaRPr>
                    </a:p>
                  </a:txBody>
                  <a:tcPr marL="0" marR="0" marT="0" marB="0" anchor="ctr">
                    <a:lnL w="6350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95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>
                          <a:solidFill>
                            <a:schemeClr val="lt1"/>
                          </a:solidFill>
                        </a:rPr>
                        <a:t>Наименование</a:t>
                      </a:r>
                      <a:endParaRPr sz="1200" b="1">
                        <a:solidFill>
                          <a:schemeClr val="lt1"/>
                        </a:solidFill>
                      </a:endParaRPr>
                    </a:p>
                  </a:txBody>
                  <a:tcPr marL="0" marR="0" marT="0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95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>
                          <a:solidFill>
                            <a:schemeClr val="lt1"/>
                          </a:solidFill>
                        </a:rPr>
                        <a:t>Масса</a:t>
                      </a:r>
                      <a:endParaRPr sz="1200" b="1">
                        <a:solidFill>
                          <a:schemeClr val="lt1"/>
                        </a:solidFill>
                      </a:endParaRPr>
                    </a:p>
                  </a:txBody>
                  <a:tcPr marL="0" marR="0" marT="0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95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>
                          <a:solidFill>
                            <a:schemeClr val="lt1"/>
                          </a:solidFill>
                        </a:rPr>
                        <a:t>Размер бонуса р.</a:t>
                      </a:r>
                      <a:endParaRPr sz="1200" b="1">
                        <a:solidFill>
                          <a:schemeClr val="lt1"/>
                        </a:solidFill>
                      </a:endParaRPr>
                    </a:p>
                  </a:txBody>
                  <a:tcPr marL="0" marR="0" marT="0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95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>
                          <a:solidFill>
                            <a:schemeClr val="lt1"/>
                          </a:solidFill>
                        </a:rPr>
                        <a:t>РРЦ р.</a:t>
                      </a:r>
                      <a:endParaRPr sz="1200" b="1">
                        <a:solidFill>
                          <a:schemeClr val="lt1"/>
                        </a:solidFill>
                      </a:endParaRPr>
                    </a:p>
                  </a:txBody>
                  <a:tcPr marL="0" marR="0" marT="0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9500"/>
                    </a:solidFill>
                  </a:tcPr>
                </a:tc>
              </a:tr>
              <a:tr h="28785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>
                          <a:solidFill>
                            <a:schemeClr val="dk1"/>
                          </a:solidFill>
                        </a:rPr>
                        <a:t>34200001</a:t>
                      </a:r>
                      <a:endParaRPr sz="1100">
                        <a:solidFill>
                          <a:schemeClr val="dk1"/>
                        </a:solidFill>
                      </a:endParaRPr>
                    </a:p>
                  </a:txBody>
                  <a:tcPr marL="0" marR="0" marT="0" marB="0" anchor="ctr">
                    <a:lnL w="6350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solidFill>
                            <a:schemeClr val="dk1"/>
                          </a:solidFill>
                        </a:rPr>
                        <a:t>BOWL WOW сух д/щенков мел.пород инд, рис, шпинат 800гр</a:t>
                      </a:r>
                      <a:endParaRPr sz="1100">
                        <a:solidFill>
                          <a:schemeClr val="dk1"/>
                        </a:solidFill>
                      </a:endParaRPr>
                    </a:p>
                  </a:txBody>
                  <a:tcPr marL="91425" marR="0" marT="0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300">
                          <a:solidFill>
                            <a:schemeClr val="dk1"/>
                          </a:solidFill>
                        </a:rPr>
                        <a:t>0,8</a:t>
                      </a:r>
                      <a:endParaRPr sz="1300"/>
                    </a:p>
                  </a:txBody>
                  <a:tcPr marL="0" marR="0" marT="0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b="1"/>
                        <a:t>72</a:t>
                      </a:r>
                      <a:endParaRPr sz="1500" b="1"/>
                    </a:p>
                  </a:txBody>
                  <a:tcPr marL="0" marR="0" marT="0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>
                          <a:solidFill>
                            <a:schemeClr val="dk1"/>
                          </a:solidFill>
                        </a:rPr>
                        <a:t>721</a:t>
                      </a:r>
                      <a:endParaRPr sz="1300">
                        <a:solidFill>
                          <a:schemeClr val="dk1"/>
                        </a:solidFill>
                      </a:endParaRPr>
                    </a:p>
                  </a:txBody>
                  <a:tcPr marL="0" marR="0" marT="0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28785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>
                          <a:solidFill>
                            <a:schemeClr val="dk1"/>
                          </a:solidFill>
                        </a:rPr>
                        <a:t>34200002</a:t>
                      </a:r>
                      <a:endParaRPr sz="1100"/>
                    </a:p>
                  </a:txBody>
                  <a:tcPr marL="0" marR="0" marT="0" marB="0" anchor="ctr">
                    <a:lnL w="6350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solidFill>
                            <a:schemeClr val="dk1"/>
                          </a:solidFill>
                        </a:rPr>
                        <a:t>BOWL WOW сух д/щенков мел.пород инд, рис, шпинат 2кг</a:t>
                      </a:r>
                      <a:endParaRPr sz="1100"/>
                    </a:p>
                  </a:txBody>
                  <a:tcPr marL="91425" marR="0" marT="0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/>
                        <a:t>2</a:t>
                      </a:r>
                      <a:endParaRPr sz="1300"/>
                    </a:p>
                  </a:txBody>
                  <a:tcPr marL="0" marR="0" marT="0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b="1"/>
                        <a:t>165</a:t>
                      </a:r>
                      <a:endParaRPr sz="1500" b="1"/>
                    </a:p>
                  </a:txBody>
                  <a:tcPr marL="0" marR="0" marT="0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>
                          <a:solidFill>
                            <a:schemeClr val="dk1"/>
                          </a:solidFill>
                        </a:rPr>
                        <a:t>1 658</a:t>
                      </a:r>
                      <a:endParaRPr sz="1300"/>
                    </a:p>
                  </a:txBody>
                  <a:tcPr marL="0" marR="0" marT="0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28785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/>
                        <a:t>34200003</a:t>
                      </a:r>
                      <a:endParaRPr sz="1100"/>
                    </a:p>
                  </a:txBody>
                  <a:tcPr marL="0" marR="0" marT="0" marB="0" anchor="ctr">
                    <a:lnL w="6350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/>
                        <a:t>BOWL WOW сух д/щенков мел.пород инд, рис, шпинат 5кг</a:t>
                      </a:r>
                      <a:endParaRPr sz="1100"/>
                    </a:p>
                  </a:txBody>
                  <a:tcPr marL="91425" marR="0" marT="0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/>
                        <a:t>5</a:t>
                      </a:r>
                      <a:endParaRPr sz="1300"/>
                    </a:p>
                  </a:txBody>
                  <a:tcPr marL="0" marR="0" marT="0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b="1"/>
                        <a:t>277</a:t>
                      </a:r>
                      <a:endParaRPr sz="1500" b="1"/>
                    </a:p>
                  </a:txBody>
                  <a:tcPr marL="0" marR="0" marT="0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/>
                        <a:t>3 971</a:t>
                      </a:r>
                      <a:endParaRPr sz="1300"/>
                    </a:p>
                  </a:txBody>
                  <a:tcPr marL="0" marR="0" marT="0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28785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/>
                        <a:t>34200005</a:t>
                      </a:r>
                      <a:endParaRPr sz="1100"/>
                    </a:p>
                  </a:txBody>
                  <a:tcPr marL="0" marR="0" marT="0" marB="0" anchor="ctr">
                    <a:lnL w="6350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/>
                        <a:t>BOWL WOW сух д/щенков сред.пород инд, рис, клюква 2кг</a:t>
                      </a:r>
                      <a:endParaRPr sz="1100"/>
                    </a:p>
                  </a:txBody>
                  <a:tcPr marL="91425" marR="0" marT="0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/>
                        <a:t>2</a:t>
                      </a:r>
                      <a:endParaRPr sz="1300"/>
                    </a:p>
                  </a:txBody>
                  <a:tcPr marL="0" marR="0" marT="0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b="1"/>
                        <a:t>173</a:t>
                      </a:r>
                      <a:endParaRPr sz="1500" b="1"/>
                    </a:p>
                  </a:txBody>
                  <a:tcPr marL="0" marR="0" marT="0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/>
                        <a:t>1 738</a:t>
                      </a:r>
                      <a:endParaRPr sz="1300"/>
                    </a:p>
                  </a:txBody>
                  <a:tcPr marL="0" marR="0" marT="0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28785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/>
                        <a:t>34200006</a:t>
                      </a:r>
                      <a:endParaRPr sz="1100"/>
                    </a:p>
                  </a:txBody>
                  <a:tcPr marL="0" marR="0" marT="0" marB="0" anchor="ctr">
                    <a:lnL w="6350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/>
                        <a:t>BOWL WOW сух д/щенков сред.пород инд, рис, клюква 5кг</a:t>
                      </a:r>
                      <a:endParaRPr sz="1100"/>
                    </a:p>
                  </a:txBody>
                  <a:tcPr marL="91425" marR="0" marT="0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/>
                        <a:t>5</a:t>
                      </a:r>
                      <a:endParaRPr sz="1300"/>
                    </a:p>
                  </a:txBody>
                  <a:tcPr marL="0" marR="0" marT="0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b="1"/>
                        <a:t>279</a:t>
                      </a:r>
                      <a:endParaRPr sz="1500" b="1"/>
                    </a:p>
                  </a:txBody>
                  <a:tcPr marL="0" marR="0" marT="0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/>
                        <a:t>3 998</a:t>
                      </a:r>
                      <a:endParaRPr sz="1300"/>
                    </a:p>
                  </a:txBody>
                  <a:tcPr marL="0" marR="0" marT="0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28785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/>
                        <a:t>34200009</a:t>
                      </a:r>
                      <a:endParaRPr sz="1100"/>
                    </a:p>
                  </a:txBody>
                  <a:tcPr marL="0" marR="0" marT="0" marB="0" anchor="ctr">
                    <a:lnL w="6350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/>
                        <a:t>BOWL WOW сух д/щенков сред.пород инд, ягнен, рис, брусника 2кг</a:t>
                      </a:r>
                      <a:endParaRPr sz="1100"/>
                    </a:p>
                  </a:txBody>
                  <a:tcPr marL="91425" marR="0" marT="0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/>
                        <a:t>2</a:t>
                      </a:r>
                      <a:endParaRPr sz="1300"/>
                    </a:p>
                  </a:txBody>
                  <a:tcPr marL="0" marR="0" marT="0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b="1"/>
                        <a:t>197</a:t>
                      </a:r>
                      <a:endParaRPr sz="1500" b="1"/>
                    </a:p>
                  </a:txBody>
                  <a:tcPr marL="0" marR="0" marT="0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/>
                        <a:t>1 975</a:t>
                      </a:r>
                      <a:endParaRPr sz="1300"/>
                    </a:p>
                  </a:txBody>
                  <a:tcPr marL="0" marR="0" marT="0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28785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/>
                        <a:t>34200010</a:t>
                      </a:r>
                      <a:endParaRPr sz="1100"/>
                    </a:p>
                  </a:txBody>
                  <a:tcPr marL="0" marR="0" marT="0" marB="0" anchor="ctr">
                    <a:lnL w="6350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/>
                        <a:t>BOWL WOW сух д/щенков сред.пород инд, ягнен, рис, брусника 5кг</a:t>
                      </a:r>
                      <a:endParaRPr sz="1100"/>
                    </a:p>
                  </a:txBody>
                  <a:tcPr marL="91425" marR="0" marT="0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/>
                        <a:t>5</a:t>
                      </a:r>
                      <a:endParaRPr sz="1300"/>
                    </a:p>
                  </a:txBody>
                  <a:tcPr marL="0" marR="0" marT="0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b="1"/>
                        <a:t>318</a:t>
                      </a:r>
                      <a:endParaRPr sz="1500" b="1"/>
                    </a:p>
                  </a:txBody>
                  <a:tcPr marL="0" marR="0" marT="0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/>
                        <a:t>4 545</a:t>
                      </a:r>
                      <a:endParaRPr sz="1300"/>
                    </a:p>
                  </a:txBody>
                  <a:tcPr marL="0" marR="0" marT="0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28785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/>
                        <a:t>34200013</a:t>
                      </a:r>
                      <a:endParaRPr sz="1100"/>
                    </a:p>
                  </a:txBody>
                  <a:tcPr marL="0" marR="0" marT="0" marB="0" anchor="ctr">
                    <a:lnL w="6350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/>
                        <a:t>BOWL WOW сух д/щенков круп.пород инд, ягнен, рис, черника 2кг</a:t>
                      </a:r>
                      <a:endParaRPr sz="1100"/>
                    </a:p>
                  </a:txBody>
                  <a:tcPr marL="91425" marR="0" marT="0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/>
                        <a:t>2</a:t>
                      </a:r>
                      <a:endParaRPr sz="1300"/>
                    </a:p>
                  </a:txBody>
                  <a:tcPr marL="0" marR="0" marT="0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b="1"/>
                        <a:t>205</a:t>
                      </a:r>
                      <a:endParaRPr sz="1500" b="1"/>
                    </a:p>
                  </a:txBody>
                  <a:tcPr marL="0" marR="0" marT="0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/>
                        <a:t>2 058</a:t>
                      </a:r>
                      <a:endParaRPr sz="1300"/>
                    </a:p>
                  </a:txBody>
                  <a:tcPr marL="0" marR="0" marT="0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28785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/>
                        <a:t>34200014</a:t>
                      </a:r>
                      <a:endParaRPr sz="1100"/>
                    </a:p>
                  </a:txBody>
                  <a:tcPr marL="0" marR="0" marT="0" marB="0" anchor="ctr">
                    <a:lnL w="6350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/>
                        <a:t>BOWL WOW сух д/щенков круп.пород инд, ягнен, рис, черника 5кг</a:t>
                      </a:r>
                      <a:endParaRPr sz="1100"/>
                    </a:p>
                  </a:txBody>
                  <a:tcPr marL="91425" marR="0" marT="0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/>
                        <a:t>5</a:t>
                      </a:r>
                      <a:endParaRPr sz="1300"/>
                    </a:p>
                  </a:txBody>
                  <a:tcPr marL="0" marR="0" marT="0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b="1"/>
                        <a:t>331</a:t>
                      </a:r>
                      <a:endParaRPr sz="1500" b="1"/>
                    </a:p>
                  </a:txBody>
                  <a:tcPr marL="0" marR="0" marT="0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/>
                        <a:t>4 735</a:t>
                      </a:r>
                      <a:endParaRPr sz="1300"/>
                    </a:p>
                  </a:txBody>
                  <a:tcPr marL="0" marR="0" marT="0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28785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/>
                        <a:t>34200017</a:t>
                      </a:r>
                      <a:endParaRPr sz="1100"/>
                    </a:p>
                  </a:txBody>
                  <a:tcPr marL="0" marR="0" marT="0" marB="0" anchor="ctr">
                    <a:lnL w="6350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/>
                        <a:t>BOWL WOW сух. д/собак мел.пород инд, рис, розмарин 800гр</a:t>
                      </a:r>
                      <a:endParaRPr sz="1100"/>
                    </a:p>
                  </a:txBody>
                  <a:tcPr marL="91425" marR="0" marT="0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/>
                        <a:t>0,8</a:t>
                      </a:r>
                      <a:endParaRPr sz="1300"/>
                    </a:p>
                  </a:txBody>
                  <a:tcPr marL="0" marR="0" marT="0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b="1"/>
                        <a:t>68</a:t>
                      </a:r>
                      <a:endParaRPr sz="1500" b="1"/>
                    </a:p>
                  </a:txBody>
                  <a:tcPr marL="0" marR="0" marT="0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/>
                        <a:t>686</a:t>
                      </a:r>
                      <a:endParaRPr sz="1300"/>
                    </a:p>
                  </a:txBody>
                  <a:tcPr marL="0" marR="0" marT="0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28785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/>
                        <a:t>34200018</a:t>
                      </a:r>
                      <a:endParaRPr sz="1100"/>
                    </a:p>
                  </a:txBody>
                  <a:tcPr marL="0" marR="0" marT="0" marB="0" anchor="ctr">
                    <a:lnL w="6350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/>
                        <a:t>BOWL WOW сух. д/собак мел.пород инд, рис, розмарин 2кг</a:t>
                      </a:r>
                      <a:endParaRPr sz="1100"/>
                    </a:p>
                  </a:txBody>
                  <a:tcPr marL="91425" marR="0" marT="0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/>
                        <a:t>2</a:t>
                      </a:r>
                      <a:endParaRPr sz="1300"/>
                    </a:p>
                  </a:txBody>
                  <a:tcPr marL="0" marR="0" marT="0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b="1"/>
                        <a:t>157</a:t>
                      </a:r>
                      <a:endParaRPr sz="1500" b="1"/>
                    </a:p>
                  </a:txBody>
                  <a:tcPr marL="0" marR="0" marT="0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/>
                        <a:t>1 579</a:t>
                      </a:r>
                      <a:endParaRPr sz="1300"/>
                    </a:p>
                  </a:txBody>
                  <a:tcPr marL="0" marR="0" marT="0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28785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/>
                        <a:t>34200019</a:t>
                      </a:r>
                      <a:endParaRPr sz="1100"/>
                    </a:p>
                  </a:txBody>
                  <a:tcPr marL="0" marR="0" marT="0" marB="0" anchor="ctr">
                    <a:lnL w="6350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/>
                        <a:t>BOWL WOW сух. д/собак мел.пород инд, рис, розмарин 5кг</a:t>
                      </a:r>
                      <a:endParaRPr sz="1100"/>
                    </a:p>
                  </a:txBody>
                  <a:tcPr marL="91425" marR="0" marT="0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/>
                        <a:t>5</a:t>
                      </a:r>
                      <a:endParaRPr sz="1300"/>
                    </a:p>
                  </a:txBody>
                  <a:tcPr marL="0" marR="0" marT="0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b="1"/>
                        <a:t>264</a:t>
                      </a:r>
                      <a:endParaRPr sz="1500" b="1"/>
                    </a:p>
                  </a:txBody>
                  <a:tcPr marL="0" marR="0" marT="0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/>
                        <a:t>3 773</a:t>
                      </a:r>
                      <a:endParaRPr sz="1300"/>
                    </a:p>
                  </a:txBody>
                  <a:tcPr marL="0" marR="0" marT="0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28785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/>
                        <a:t>34200021</a:t>
                      </a:r>
                      <a:endParaRPr sz="1100"/>
                    </a:p>
                  </a:txBody>
                  <a:tcPr marL="0" marR="0" marT="0" marB="0" anchor="ctr">
                    <a:lnL w="6350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/>
                        <a:t>BOWL WOW сух д/собак сред.пород инд, рис и яблоко 2кг</a:t>
                      </a:r>
                      <a:endParaRPr sz="1100"/>
                    </a:p>
                  </a:txBody>
                  <a:tcPr marL="91425" marR="0" marT="0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/>
                        <a:t>2</a:t>
                      </a:r>
                      <a:endParaRPr sz="1300"/>
                    </a:p>
                  </a:txBody>
                  <a:tcPr marL="0" marR="0" marT="0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b="1"/>
                        <a:t>169</a:t>
                      </a:r>
                      <a:endParaRPr sz="1500" b="1"/>
                    </a:p>
                  </a:txBody>
                  <a:tcPr marL="0" marR="0" marT="0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/>
                        <a:t>1 694</a:t>
                      </a:r>
                      <a:endParaRPr sz="1300"/>
                    </a:p>
                  </a:txBody>
                  <a:tcPr marL="0" marR="0" marT="0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28785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/>
                        <a:t>34200022</a:t>
                      </a:r>
                      <a:endParaRPr sz="1100"/>
                    </a:p>
                  </a:txBody>
                  <a:tcPr marL="0" marR="0" marT="0" marB="0" anchor="ctr">
                    <a:lnL w="6350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/>
                        <a:t>BOWL WOW сух д/собак сред.пород инд, рис и яблоко 5кг</a:t>
                      </a:r>
                      <a:endParaRPr sz="1100"/>
                    </a:p>
                  </a:txBody>
                  <a:tcPr marL="91425" marR="0" marT="0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/>
                        <a:t>5</a:t>
                      </a:r>
                      <a:endParaRPr sz="1300"/>
                    </a:p>
                  </a:txBody>
                  <a:tcPr marL="0" marR="0" marT="0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b="1"/>
                        <a:t>272</a:t>
                      </a:r>
                      <a:endParaRPr sz="1500" b="1"/>
                    </a:p>
                  </a:txBody>
                  <a:tcPr marL="0" marR="0" marT="0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/>
                        <a:t>3 894</a:t>
                      </a:r>
                      <a:endParaRPr sz="1300"/>
                    </a:p>
                  </a:txBody>
                  <a:tcPr marL="0" marR="0" marT="0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28785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/>
                        <a:t>34200025</a:t>
                      </a:r>
                      <a:endParaRPr sz="1100"/>
                    </a:p>
                  </a:txBody>
                  <a:tcPr marL="0" marR="0" marT="0" marB="0" anchor="ctr">
                    <a:lnL w="6350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/>
                        <a:t>BOWL WOW сух д/собак сред.пород инд, кур, рис, свекла 2кг</a:t>
                      </a:r>
                      <a:endParaRPr sz="1100"/>
                    </a:p>
                  </a:txBody>
                  <a:tcPr marL="91425" marR="0" marT="0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/>
                        <a:t>2</a:t>
                      </a:r>
                      <a:endParaRPr sz="1300"/>
                    </a:p>
                  </a:txBody>
                  <a:tcPr marL="0" marR="0" marT="0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b="1"/>
                        <a:t>169</a:t>
                      </a:r>
                      <a:endParaRPr sz="1500" b="1"/>
                    </a:p>
                  </a:txBody>
                  <a:tcPr marL="0" marR="0" marT="0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/>
                        <a:t>1 694</a:t>
                      </a:r>
                      <a:endParaRPr sz="1300"/>
                    </a:p>
                  </a:txBody>
                  <a:tcPr marL="0" marR="0" marT="0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28785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/>
                        <a:t>34200026</a:t>
                      </a:r>
                      <a:endParaRPr sz="1100"/>
                    </a:p>
                  </a:txBody>
                  <a:tcPr marL="0" marR="0" marT="0" marB="0" anchor="ctr">
                    <a:lnL w="6350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/>
                        <a:t>BOWL WOW сух д/собак сред.пород инд, кур, рис, свекла 5кг</a:t>
                      </a:r>
                      <a:endParaRPr sz="1100"/>
                    </a:p>
                  </a:txBody>
                  <a:tcPr marL="91425" marR="0" marT="0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/>
                        <a:t>5</a:t>
                      </a:r>
                      <a:endParaRPr sz="1300"/>
                    </a:p>
                  </a:txBody>
                  <a:tcPr marL="0" marR="0" marT="0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b="1"/>
                        <a:t>272</a:t>
                      </a:r>
                      <a:endParaRPr sz="1500" b="1"/>
                    </a:p>
                  </a:txBody>
                  <a:tcPr marL="0" marR="0" marT="0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/>
                        <a:t>3 894</a:t>
                      </a:r>
                      <a:endParaRPr sz="1300"/>
                    </a:p>
                  </a:txBody>
                  <a:tcPr marL="0" marR="0" marT="0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28785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/>
                        <a:t>34200029</a:t>
                      </a:r>
                      <a:endParaRPr sz="1100"/>
                    </a:p>
                  </a:txBody>
                  <a:tcPr marL="0" marR="0" marT="0" marB="0" anchor="ctr">
                    <a:lnL w="6350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/>
                        <a:t>BOWL WOW сух д/собак крупн.пород инд, кур, рис, тыква 2кг</a:t>
                      </a:r>
                      <a:endParaRPr sz="1100"/>
                    </a:p>
                  </a:txBody>
                  <a:tcPr marL="91425" marR="0" marT="0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/>
                        <a:t>2</a:t>
                      </a:r>
                      <a:endParaRPr sz="1300"/>
                    </a:p>
                  </a:txBody>
                  <a:tcPr marL="0" marR="0" marT="0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b="1"/>
                        <a:t>162</a:t>
                      </a:r>
                      <a:endParaRPr sz="1500" b="1"/>
                    </a:p>
                  </a:txBody>
                  <a:tcPr marL="0" marR="0" marT="0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/>
                        <a:t>1 628</a:t>
                      </a:r>
                      <a:endParaRPr sz="1300"/>
                    </a:p>
                  </a:txBody>
                  <a:tcPr marL="0" marR="0" marT="0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28785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/>
                        <a:t>34200030</a:t>
                      </a:r>
                      <a:endParaRPr sz="1100"/>
                    </a:p>
                  </a:txBody>
                  <a:tcPr marL="0" marR="0" marT="0" marB="0" anchor="ctr">
                    <a:lnL w="6350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/>
                        <a:t>BOWL WOW сух д/собак крупн.пород инд, кур, рис, тыква 5кг</a:t>
                      </a:r>
                      <a:endParaRPr sz="1100"/>
                    </a:p>
                  </a:txBody>
                  <a:tcPr marL="91425" marR="0" marT="0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/>
                        <a:t>5</a:t>
                      </a:r>
                      <a:endParaRPr sz="1300"/>
                    </a:p>
                  </a:txBody>
                  <a:tcPr marL="0" marR="0" marT="0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b="1"/>
                        <a:t>262</a:t>
                      </a:r>
                      <a:endParaRPr sz="1500" b="1"/>
                    </a:p>
                  </a:txBody>
                  <a:tcPr marL="0" marR="0" marT="0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/>
                        <a:t>3 745</a:t>
                      </a:r>
                      <a:endParaRPr sz="1300"/>
                    </a:p>
                  </a:txBody>
                  <a:tcPr marL="0" marR="0" marT="0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17B9E"/>
        </a:solid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2babe87056e_0_760"/>
          <p:cNvSpPr/>
          <p:nvPr/>
        </p:nvSpPr>
        <p:spPr>
          <a:xfrm>
            <a:off x="480953" y="523660"/>
            <a:ext cx="11230200" cy="6720900"/>
          </a:xfrm>
          <a:prstGeom prst="roundRect">
            <a:avLst>
              <a:gd name="adj" fmla="val 1988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" name="Google Shape;79;g2babe87056e_0_760"/>
          <p:cNvSpPr txBox="1"/>
          <p:nvPr/>
        </p:nvSpPr>
        <p:spPr>
          <a:xfrm>
            <a:off x="889450" y="1657725"/>
            <a:ext cx="4882200" cy="475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/>
          <a:p>
            <a:pPr marL="457200" lvl="0" indent="-314325" algn="l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50"/>
              <a:buAutoNum type="arabicPeriod"/>
            </a:pPr>
            <a:r>
              <a:rPr lang="en-US" sz="1350">
                <a:solidFill>
                  <a:schemeClr val="dk1"/>
                </a:solidFill>
              </a:rPr>
              <a:t>Продукт разработан с участием ветеринарных экспертов</a:t>
            </a:r>
            <a:endParaRPr sz="1350">
              <a:solidFill>
                <a:schemeClr val="dk1"/>
              </a:solidFill>
            </a:endParaRPr>
          </a:p>
          <a:p>
            <a:pPr marL="457200" lvl="0" indent="-314325" algn="l" rtl="0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350"/>
              <a:buAutoNum type="arabicPeriod"/>
            </a:pPr>
            <a:r>
              <a:rPr lang="en-US" sz="1350">
                <a:solidFill>
                  <a:schemeClr val="dk1"/>
                </a:solidFill>
              </a:rPr>
              <a:t>Соответствует международным нормам по кормам FEDIAF и российскому ГОСТу Р 55453-2022. (Все сертификаты и протоколы исследований размещены на нашем сайте bowlwow.com</a:t>
            </a:r>
            <a:endParaRPr sz="1350">
              <a:solidFill>
                <a:schemeClr val="dk1"/>
              </a:solidFill>
            </a:endParaRPr>
          </a:p>
          <a:p>
            <a:pPr marL="457200" lvl="0" indent="-314325" algn="l" rtl="0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350"/>
              <a:buAutoNum type="arabicPeriod"/>
            </a:pPr>
            <a:r>
              <a:rPr lang="en-US" sz="1350">
                <a:solidFill>
                  <a:schemeClr val="dk1"/>
                </a:solidFill>
              </a:rPr>
              <a:t>В составе высокое содержание животного белка, баланс витаминов и минералов для поддержания нормального функционирования всех систем организма, без синтетических консервантов, ароматизаторов, усилителей вкуса и ГМО.</a:t>
            </a:r>
            <a:endParaRPr sz="1350">
              <a:solidFill>
                <a:schemeClr val="dk1"/>
              </a:solidFill>
            </a:endParaRPr>
          </a:p>
          <a:p>
            <a:pPr marL="457200" lvl="0" indent="-314325" algn="l" rtl="0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350"/>
              <a:buAutoNum type="arabicPeriod"/>
            </a:pPr>
            <a:r>
              <a:rPr lang="en-US" sz="1350">
                <a:solidFill>
                  <a:schemeClr val="dk1"/>
                </a:solidFill>
              </a:rPr>
              <a:t>Запуск своего собственного завода в III - IV кв. 2024 г</a:t>
            </a:r>
            <a:endParaRPr sz="1350">
              <a:solidFill>
                <a:schemeClr val="dk1"/>
              </a:solidFill>
            </a:endParaRPr>
          </a:p>
          <a:p>
            <a:pPr marL="457200" lvl="0" indent="-314325" algn="l" rtl="0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Clr>
                <a:srgbClr val="283C46"/>
              </a:buClr>
              <a:buSzPts val="1350"/>
              <a:buAutoNum type="arabicPeriod"/>
            </a:pPr>
            <a:r>
              <a:rPr lang="en-US" sz="1350">
                <a:solidFill>
                  <a:schemeClr val="dk1"/>
                </a:solidFill>
              </a:rPr>
              <a:t>Поддержка продаж продукта:</a:t>
            </a:r>
            <a:endParaRPr sz="1350">
              <a:solidFill>
                <a:schemeClr val="dk1"/>
              </a:solidFill>
            </a:endParaRPr>
          </a:p>
          <a:p>
            <a:pPr marL="800100" lvl="0" indent="-314325" algn="l" rtl="0">
              <a:lnSpc>
                <a:spcPct val="115000"/>
              </a:lnSpc>
              <a:spcBef>
                <a:spcPts val="500"/>
              </a:spcBef>
              <a:spcAft>
                <a:spcPts val="500"/>
              </a:spcAft>
              <a:buClr>
                <a:srgbClr val="283C46"/>
              </a:buClr>
              <a:buSzPts val="1350"/>
              <a:buChar char="●"/>
            </a:pPr>
            <a:r>
              <a:rPr lang="en-US" sz="1350">
                <a:solidFill>
                  <a:schemeClr val="dk1"/>
                </a:solidFill>
              </a:rPr>
              <a:t>Пробники, ложки, каталоги, обучение </a:t>
            </a:r>
            <a:br>
              <a:rPr lang="en-US" sz="1350">
                <a:solidFill>
                  <a:schemeClr val="dk1"/>
                </a:solidFill>
              </a:rPr>
            </a:br>
            <a:r>
              <a:rPr lang="en-US" sz="1350">
                <a:solidFill>
                  <a:schemeClr val="dk1"/>
                </a:solidFill>
              </a:rPr>
              <a:t>и мотивация продавцов</a:t>
            </a:r>
            <a:endParaRPr sz="1350">
              <a:solidFill>
                <a:schemeClr val="dk1"/>
              </a:solidFill>
            </a:endParaRPr>
          </a:p>
        </p:txBody>
      </p:sp>
      <p:sp>
        <p:nvSpPr>
          <p:cNvPr id="80" name="Google Shape;80;g2babe87056e_0_760"/>
          <p:cNvSpPr txBox="1">
            <a:spLocks noGrp="1"/>
          </p:cNvSpPr>
          <p:nvPr>
            <p:ph type="title" idx="4294967295"/>
          </p:nvPr>
        </p:nvSpPr>
        <p:spPr>
          <a:xfrm>
            <a:off x="902781" y="798031"/>
            <a:ext cx="6895200" cy="66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73535"/>
              </a:buClr>
              <a:buSzPts val="3000"/>
              <a:buFont typeface="Helvetica Neue"/>
              <a:buNone/>
            </a:pPr>
            <a:r>
              <a:rPr lang="en-US" sz="3000" b="1">
                <a:solidFill>
                  <a:srgbClr val="373535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НАШИ ПРЕИМУЩЕСТВА</a:t>
            </a:r>
            <a:endParaRPr/>
          </a:p>
        </p:txBody>
      </p:sp>
      <p:sp>
        <p:nvSpPr>
          <p:cNvPr id="81" name="Google Shape;81;g2babe87056e_0_760"/>
          <p:cNvSpPr txBox="1"/>
          <p:nvPr/>
        </p:nvSpPr>
        <p:spPr>
          <a:xfrm>
            <a:off x="6098400" y="1657725"/>
            <a:ext cx="4882200" cy="475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/>
          <a:p>
            <a:pPr marL="457200" lvl="0" indent="-31432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83C46"/>
              </a:buClr>
              <a:buSzPts val="1350"/>
              <a:buAutoNum type="arabicPeriod" startAt="6"/>
            </a:pPr>
            <a:r>
              <a:rPr lang="en-US" sz="1350">
                <a:solidFill>
                  <a:schemeClr val="dk1"/>
                </a:solidFill>
              </a:rPr>
              <a:t>Маркетинговое продвижение:</a:t>
            </a:r>
            <a:endParaRPr sz="1350">
              <a:solidFill>
                <a:schemeClr val="dk1"/>
              </a:solidFill>
            </a:endParaRPr>
          </a:p>
          <a:p>
            <a:pPr marL="914400" lvl="0" indent="-314325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283C46"/>
              </a:buClr>
              <a:buSzPts val="1350"/>
              <a:buChar char="●"/>
            </a:pPr>
            <a:r>
              <a:rPr lang="en-US" sz="1350">
                <a:solidFill>
                  <a:schemeClr val="dk1"/>
                </a:solidFill>
              </a:rPr>
              <a:t>Реклама в соц. сетях</a:t>
            </a:r>
            <a:endParaRPr sz="1350">
              <a:solidFill>
                <a:schemeClr val="dk1"/>
              </a:solidFill>
            </a:endParaRPr>
          </a:p>
          <a:p>
            <a:pPr marL="914400" lvl="0" indent="-314325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283C46"/>
              </a:buClr>
              <a:buSzPts val="1350"/>
              <a:buChar char="●"/>
            </a:pPr>
            <a:r>
              <a:rPr lang="en-US" sz="1350">
                <a:solidFill>
                  <a:schemeClr val="dk1"/>
                </a:solidFill>
              </a:rPr>
              <a:t>Контекстная реклама</a:t>
            </a:r>
            <a:endParaRPr sz="1350">
              <a:solidFill>
                <a:schemeClr val="dk1"/>
              </a:solidFill>
            </a:endParaRPr>
          </a:p>
          <a:p>
            <a:pPr marL="914400" lvl="0" indent="-314325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283C46"/>
              </a:buClr>
              <a:buSzPts val="1350"/>
              <a:buChar char="●"/>
            </a:pPr>
            <a:r>
              <a:rPr lang="en-US" sz="1350">
                <a:solidFill>
                  <a:schemeClr val="dk1"/>
                </a:solidFill>
              </a:rPr>
              <a:t>Размещение у блогеров</a:t>
            </a:r>
            <a:endParaRPr sz="1350">
              <a:solidFill>
                <a:schemeClr val="dk1"/>
              </a:solidFill>
            </a:endParaRPr>
          </a:p>
          <a:p>
            <a:pPr marL="914400" lvl="0" indent="-314325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283C46"/>
              </a:buClr>
              <a:buSzPts val="1350"/>
              <a:buChar char="●"/>
            </a:pPr>
            <a:r>
              <a:rPr lang="en-US" sz="1350">
                <a:solidFill>
                  <a:schemeClr val="dk1"/>
                </a:solidFill>
              </a:rPr>
              <a:t>Реклама в транспорте, наружная реклама</a:t>
            </a:r>
            <a:endParaRPr sz="1350">
              <a:solidFill>
                <a:schemeClr val="dk1"/>
              </a:solidFill>
            </a:endParaRPr>
          </a:p>
          <a:p>
            <a:pPr marL="914400" lvl="0" indent="-314325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283C46"/>
              </a:buClr>
              <a:buSzPts val="1350"/>
              <a:buChar char="●"/>
            </a:pPr>
            <a:r>
              <a:rPr lang="en-US" sz="1350">
                <a:solidFill>
                  <a:schemeClr val="dk1"/>
                </a:solidFill>
              </a:rPr>
              <a:t>Реклама на маркетплейсах</a:t>
            </a:r>
            <a:endParaRPr sz="1350">
              <a:solidFill>
                <a:schemeClr val="dk1"/>
              </a:solidFill>
            </a:endParaRPr>
          </a:p>
          <a:p>
            <a:pPr marL="457200" lvl="0" indent="-314325" algn="l" rtl="0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Clr>
                <a:srgbClr val="283C46"/>
              </a:buClr>
              <a:buSzPts val="1350"/>
              <a:buAutoNum type="arabicPeriod" startAt="7"/>
            </a:pPr>
            <a:r>
              <a:rPr lang="en-US" sz="1350">
                <a:solidFill>
                  <a:schemeClr val="dk1"/>
                </a:solidFill>
              </a:rPr>
              <a:t>Ценовая политика - РРЦ на маркетплейсах и в магазинах специализированной розницы</a:t>
            </a:r>
            <a:endParaRPr sz="1350">
              <a:solidFill>
                <a:schemeClr val="dk1"/>
              </a:solidFill>
            </a:endParaRPr>
          </a:p>
          <a:p>
            <a:pPr marL="457200" lvl="0" indent="-314325" algn="l" rtl="0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Clr>
                <a:srgbClr val="283C46"/>
              </a:buClr>
              <a:buSzPts val="1350"/>
              <a:buAutoNum type="arabicPeriod" startAt="7"/>
            </a:pPr>
            <a:r>
              <a:rPr lang="en-US" sz="1350">
                <a:solidFill>
                  <a:schemeClr val="dk1"/>
                </a:solidFill>
              </a:rPr>
              <a:t>Качественная упаковка, на которую вынесена вся необходимая информация для потребителя: (название, состав, нормы кормления, перечень ингредиентов с их ценностью для организма, схема перевода на корм BOWL WOW)</a:t>
            </a:r>
            <a:endParaRPr sz="1350">
              <a:solidFill>
                <a:schemeClr val="dk1"/>
              </a:solidFill>
            </a:endParaRPr>
          </a:p>
        </p:txBody>
      </p:sp>
      <p:sp>
        <p:nvSpPr>
          <p:cNvPr id="82" name="Google Shape;82;g2babe87056e_0_760"/>
          <p:cNvSpPr/>
          <p:nvPr/>
        </p:nvSpPr>
        <p:spPr>
          <a:xfrm>
            <a:off x="906302" y="1640952"/>
            <a:ext cx="341100" cy="341100"/>
          </a:xfrm>
          <a:prstGeom prst="ellipse">
            <a:avLst/>
          </a:prstGeom>
          <a:solidFill>
            <a:srgbClr val="717B9E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>
                <a:solidFill>
                  <a:schemeClr val="lt1"/>
                </a:solidFill>
              </a:rPr>
              <a:t>1</a:t>
            </a:r>
            <a:endParaRPr sz="1500" b="1">
              <a:solidFill>
                <a:schemeClr val="lt1"/>
              </a:solidFill>
            </a:endParaRPr>
          </a:p>
        </p:txBody>
      </p:sp>
      <p:sp>
        <p:nvSpPr>
          <p:cNvPr id="83" name="Google Shape;83;g2babe87056e_0_760"/>
          <p:cNvSpPr/>
          <p:nvPr/>
        </p:nvSpPr>
        <p:spPr>
          <a:xfrm>
            <a:off x="906302" y="2298427"/>
            <a:ext cx="341100" cy="341100"/>
          </a:xfrm>
          <a:prstGeom prst="ellipse">
            <a:avLst/>
          </a:prstGeom>
          <a:solidFill>
            <a:srgbClr val="717B9E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>
                <a:solidFill>
                  <a:schemeClr val="lt1"/>
                </a:solidFill>
              </a:rPr>
              <a:t>2</a:t>
            </a:r>
            <a:endParaRPr sz="1500" b="1">
              <a:solidFill>
                <a:schemeClr val="lt1"/>
              </a:solidFill>
            </a:endParaRPr>
          </a:p>
        </p:txBody>
      </p:sp>
      <p:sp>
        <p:nvSpPr>
          <p:cNvPr id="84" name="Google Shape;84;g2babe87056e_0_760"/>
          <p:cNvSpPr/>
          <p:nvPr/>
        </p:nvSpPr>
        <p:spPr>
          <a:xfrm>
            <a:off x="906302" y="3436352"/>
            <a:ext cx="341100" cy="341100"/>
          </a:xfrm>
          <a:prstGeom prst="ellipse">
            <a:avLst/>
          </a:prstGeom>
          <a:solidFill>
            <a:srgbClr val="717B9E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>
                <a:solidFill>
                  <a:schemeClr val="lt1"/>
                </a:solidFill>
              </a:rPr>
              <a:t>3</a:t>
            </a:r>
            <a:endParaRPr sz="1500" b="1">
              <a:solidFill>
                <a:schemeClr val="lt1"/>
              </a:solidFill>
            </a:endParaRPr>
          </a:p>
        </p:txBody>
      </p:sp>
      <p:sp>
        <p:nvSpPr>
          <p:cNvPr id="85" name="Google Shape;85;g2babe87056e_0_760"/>
          <p:cNvSpPr/>
          <p:nvPr/>
        </p:nvSpPr>
        <p:spPr>
          <a:xfrm>
            <a:off x="906302" y="4818752"/>
            <a:ext cx="341100" cy="341100"/>
          </a:xfrm>
          <a:prstGeom prst="ellipse">
            <a:avLst/>
          </a:prstGeom>
          <a:solidFill>
            <a:srgbClr val="717B9E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>
                <a:solidFill>
                  <a:schemeClr val="lt1"/>
                </a:solidFill>
              </a:rPr>
              <a:t>4</a:t>
            </a:r>
            <a:endParaRPr sz="1500" b="1">
              <a:solidFill>
                <a:schemeClr val="lt1"/>
              </a:solidFill>
            </a:endParaRPr>
          </a:p>
        </p:txBody>
      </p:sp>
      <p:sp>
        <p:nvSpPr>
          <p:cNvPr id="86" name="Google Shape;86;g2babe87056e_0_760"/>
          <p:cNvSpPr/>
          <p:nvPr/>
        </p:nvSpPr>
        <p:spPr>
          <a:xfrm>
            <a:off x="906302" y="5265502"/>
            <a:ext cx="341100" cy="341100"/>
          </a:xfrm>
          <a:prstGeom prst="ellipse">
            <a:avLst/>
          </a:prstGeom>
          <a:solidFill>
            <a:srgbClr val="717B9E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>
                <a:solidFill>
                  <a:schemeClr val="lt1"/>
                </a:solidFill>
              </a:rPr>
              <a:t>5</a:t>
            </a:r>
            <a:endParaRPr sz="1500" b="1">
              <a:solidFill>
                <a:schemeClr val="lt1"/>
              </a:solidFill>
            </a:endParaRPr>
          </a:p>
        </p:txBody>
      </p:sp>
      <p:sp>
        <p:nvSpPr>
          <p:cNvPr id="87" name="Google Shape;87;g2babe87056e_0_760"/>
          <p:cNvSpPr/>
          <p:nvPr/>
        </p:nvSpPr>
        <p:spPr>
          <a:xfrm>
            <a:off x="6098402" y="1640952"/>
            <a:ext cx="341100" cy="341100"/>
          </a:xfrm>
          <a:prstGeom prst="ellipse">
            <a:avLst/>
          </a:prstGeom>
          <a:solidFill>
            <a:srgbClr val="717B9E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>
                <a:solidFill>
                  <a:schemeClr val="lt1"/>
                </a:solidFill>
              </a:rPr>
              <a:t>6</a:t>
            </a:r>
            <a:endParaRPr sz="1500" b="1">
              <a:solidFill>
                <a:schemeClr val="lt1"/>
              </a:solidFill>
            </a:endParaRPr>
          </a:p>
        </p:txBody>
      </p:sp>
      <p:sp>
        <p:nvSpPr>
          <p:cNvPr id="88" name="Google Shape;88;g2babe87056e_0_760"/>
          <p:cNvSpPr/>
          <p:nvPr/>
        </p:nvSpPr>
        <p:spPr>
          <a:xfrm>
            <a:off x="6098402" y="3556427"/>
            <a:ext cx="341100" cy="341100"/>
          </a:xfrm>
          <a:prstGeom prst="ellipse">
            <a:avLst/>
          </a:prstGeom>
          <a:solidFill>
            <a:srgbClr val="717B9E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>
                <a:solidFill>
                  <a:schemeClr val="lt1"/>
                </a:solidFill>
              </a:rPr>
              <a:t>7</a:t>
            </a:r>
            <a:endParaRPr sz="1500" b="1">
              <a:solidFill>
                <a:schemeClr val="lt1"/>
              </a:solidFill>
            </a:endParaRPr>
          </a:p>
        </p:txBody>
      </p:sp>
      <p:sp>
        <p:nvSpPr>
          <p:cNvPr id="89" name="Google Shape;89;g2babe87056e_0_760"/>
          <p:cNvSpPr/>
          <p:nvPr/>
        </p:nvSpPr>
        <p:spPr>
          <a:xfrm>
            <a:off x="6098402" y="4236777"/>
            <a:ext cx="341100" cy="341100"/>
          </a:xfrm>
          <a:prstGeom prst="ellipse">
            <a:avLst/>
          </a:prstGeom>
          <a:solidFill>
            <a:srgbClr val="717B9E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>
                <a:solidFill>
                  <a:schemeClr val="lt1"/>
                </a:solidFill>
              </a:rPr>
              <a:t>8</a:t>
            </a:r>
            <a:endParaRPr sz="1500" b="1">
              <a:solidFill>
                <a:schemeClr val="lt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17B9E"/>
        </a:solid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2babe87056e_0_821"/>
          <p:cNvSpPr/>
          <p:nvPr/>
        </p:nvSpPr>
        <p:spPr>
          <a:xfrm>
            <a:off x="480800" y="485567"/>
            <a:ext cx="11230500" cy="6372300"/>
          </a:xfrm>
          <a:prstGeom prst="round2SameRect">
            <a:avLst>
              <a:gd name="adj1" fmla="val 2352"/>
              <a:gd name="adj2" fmla="val 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Google Shape;95;g2babe87056e_0_821"/>
          <p:cNvSpPr txBox="1"/>
          <p:nvPr/>
        </p:nvSpPr>
        <p:spPr>
          <a:xfrm>
            <a:off x="902779" y="795075"/>
            <a:ext cx="7095000" cy="61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73535"/>
              </a:buClr>
              <a:buSzPts val="2100"/>
              <a:buFont typeface="Helvetica Neue"/>
              <a:buNone/>
            </a:pPr>
            <a:r>
              <a:rPr lang="en-US" sz="2100" b="1">
                <a:solidFill>
                  <a:srgbClr val="373535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МАРКЕТИНГОВАЯ ПОДДЕРЖКА СЕЙЧАС: ОНЛАЙН</a:t>
            </a:r>
            <a:endParaRPr sz="2100" b="1" i="0" u="none" strike="noStrike" cap="none">
              <a:solidFill>
                <a:srgbClr val="373535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96" name="Google Shape;96;g2babe87056e_0_8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53575" y="2326850"/>
            <a:ext cx="1307648" cy="271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g2babe87056e_0_821"/>
          <p:cNvPicPr preferRelativeResize="0"/>
          <p:nvPr/>
        </p:nvPicPr>
        <p:blipFill rotWithShape="1">
          <a:blip r:embed="rId4">
            <a:alphaModFix/>
          </a:blip>
          <a:srcRect l="1727" t="8684" r="3341"/>
          <a:stretch/>
        </p:blipFill>
        <p:spPr>
          <a:xfrm>
            <a:off x="6841620" y="5344939"/>
            <a:ext cx="2072926" cy="1302835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g2babe87056e_0_821"/>
          <p:cNvPicPr preferRelativeResize="0"/>
          <p:nvPr/>
        </p:nvPicPr>
        <p:blipFill rotWithShape="1">
          <a:blip r:embed="rId5">
            <a:alphaModFix/>
          </a:blip>
          <a:srcRect b="4370"/>
          <a:stretch/>
        </p:blipFill>
        <p:spPr>
          <a:xfrm>
            <a:off x="8312749" y="2074913"/>
            <a:ext cx="1384056" cy="2024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g2babe87056e_0_821"/>
          <p:cNvPicPr preferRelativeResize="0"/>
          <p:nvPr/>
        </p:nvPicPr>
        <p:blipFill rotWithShape="1">
          <a:blip r:embed="rId6">
            <a:alphaModFix/>
          </a:blip>
          <a:srcRect l="4428" t="3850" r="1338" b="-3850"/>
          <a:stretch/>
        </p:blipFill>
        <p:spPr>
          <a:xfrm>
            <a:off x="9072199" y="5344925"/>
            <a:ext cx="2334649" cy="1302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g2babe87056e_0_82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586355" y="1291700"/>
            <a:ext cx="1952468" cy="1302854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01" name="Google Shape;101;g2babe87056e_0_821"/>
          <p:cNvPicPr preferRelativeResize="0"/>
          <p:nvPr/>
        </p:nvPicPr>
        <p:blipFill rotWithShape="1">
          <a:blip r:embed="rId8">
            <a:alphaModFix/>
          </a:blip>
          <a:srcRect t="5812" b="71919"/>
          <a:stretch/>
        </p:blipFill>
        <p:spPr>
          <a:xfrm>
            <a:off x="8312751" y="1297308"/>
            <a:ext cx="1384041" cy="702262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02" name="Google Shape;102;g2babe87056e_0_821"/>
          <p:cNvPicPr preferRelativeResize="0"/>
          <p:nvPr/>
        </p:nvPicPr>
        <p:blipFill rotWithShape="1">
          <a:blip r:embed="rId9">
            <a:alphaModFix/>
          </a:blip>
          <a:srcRect t="6057" b="71145"/>
          <a:stretch/>
        </p:blipFill>
        <p:spPr>
          <a:xfrm>
            <a:off x="6753574" y="1291706"/>
            <a:ext cx="1344411" cy="69833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03" name="Google Shape;103;g2babe87056e_0_82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312743" y="4174854"/>
            <a:ext cx="1384057" cy="921996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04" name="Google Shape;104;g2babe87056e_0_821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9913769" y="1297307"/>
            <a:ext cx="1539977" cy="8765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g2babe87056e_0_821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9913770" y="2260520"/>
            <a:ext cx="1539968" cy="28363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g2babe87056e_0_821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6753575" y="2120650"/>
            <a:ext cx="1344401" cy="566608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07" name="Google Shape;107;g2babe87056e_0_821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5377818" y="2819338"/>
            <a:ext cx="1114557" cy="221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g2babe87056e_0_821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4074525" y="2819350"/>
            <a:ext cx="1114551" cy="947815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g2babe87056e_0_821"/>
          <p:cNvSpPr txBox="1"/>
          <p:nvPr/>
        </p:nvSpPr>
        <p:spPr>
          <a:xfrm>
            <a:off x="709250" y="1329375"/>
            <a:ext cx="3648900" cy="23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Char char="●"/>
            </a:pPr>
            <a:r>
              <a:rPr lang="en-US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Блогеры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marR="0" lvl="0" indent="-3048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Char char="●"/>
            </a:pPr>
            <a:r>
              <a:rPr lang="en-US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SMM (VK, OK, Youtube, Дзен, Telegram, Instagram) + продвижение + конкурсы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marR="0" lvl="0" indent="-3048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Char char="●"/>
            </a:pPr>
            <a:r>
              <a:rPr lang="en-US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Контекстная реклама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marR="0" lvl="0" indent="-3048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Char char="●"/>
            </a:pPr>
            <a:r>
              <a:rPr lang="en-US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Продвижение через ветеринаров (совместные вебинары)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marR="0" lvl="0" indent="-3048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Char char="●"/>
            </a:pPr>
            <a:r>
              <a:rPr lang="en-US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OLV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marR="0" lvl="0" indent="-3048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Char char="●"/>
            </a:pPr>
            <a:r>
              <a:rPr lang="en-US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 (онлайн)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marR="0" lvl="0" indent="-304800" algn="l" rtl="0">
              <a:lnSpc>
                <a:spcPct val="100000"/>
              </a:lnSpc>
              <a:spcBef>
                <a:spcPts val="700"/>
              </a:spcBef>
              <a:spcAft>
                <a:spcPts val="700"/>
              </a:spcAft>
              <a:buClr>
                <a:schemeClr val="dk1"/>
              </a:buClr>
              <a:buSzPts val="1200"/>
              <a:buFont typeface="Helvetica Neue"/>
              <a:buChar char="●"/>
            </a:pPr>
            <a:r>
              <a:rPr lang="en-US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SEO / SERM / ORM</a:t>
            </a:r>
            <a:endParaRPr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pSp>
        <p:nvGrpSpPr>
          <p:cNvPr id="110" name="Google Shape;110;g2babe87056e_0_821"/>
          <p:cNvGrpSpPr/>
          <p:nvPr/>
        </p:nvGrpSpPr>
        <p:grpSpPr>
          <a:xfrm>
            <a:off x="5248498" y="5174289"/>
            <a:ext cx="1391358" cy="1473482"/>
            <a:chOff x="2833723" y="4387936"/>
            <a:chExt cx="2226528" cy="2345562"/>
          </a:xfrm>
        </p:grpSpPr>
        <p:pic>
          <p:nvPicPr>
            <p:cNvPr id="111" name="Google Shape;111;g2babe87056e_0_821"/>
            <p:cNvPicPr preferRelativeResize="0"/>
            <p:nvPr/>
          </p:nvPicPr>
          <p:blipFill>
            <a:blip r:embed="rId16">
              <a:alphaModFix/>
            </a:blip>
            <a:stretch>
              <a:fillRect/>
            </a:stretch>
          </p:blipFill>
          <p:spPr>
            <a:xfrm>
              <a:off x="2833723" y="5280154"/>
              <a:ext cx="2226525" cy="145334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2" name="Google Shape;112;g2babe87056e_0_821"/>
            <p:cNvPicPr preferRelativeResize="0"/>
            <p:nvPr/>
          </p:nvPicPr>
          <p:blipFill>
            <a:blip r:embed="rId17">
              <a:alphaModFix/>
            </a:blip>
            <a:stretch>
              <a:fillRect/>
            </a:stretch>
          </p:blipFill>
          <p:spPr>
            <a:xfrm>
              <a:off x="2833725" y="4387936"/>
              <a:ext cx="2226526" cy="89221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13" name="Google Shape;113;g2babe87056e_0_821" title="bw_olv_1_movie.mp4">
            <a:hlinkClick r:id="rId18"/>
          </p:cNvPr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966172" y="3942692"/>
            <a:ext cx="1727602" cy="9717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g2babe87056e_0_821" title="bw_olv_2_order.mp4">
            <a:hlinkClick r:id="rId20"/>
          </p:cNvPr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966178" y="4914450"/>
            <a:ext cx="1727600" cy="9717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g2babe87056e_0_821" title="bw_olv_3_lab.mp4">
            <a:hlinkClick r:id="rId22"/>
          </p:cNvPr>
          <p:cNvPicPr preferRelativeResize="0"/>
          <p:nvPr/>
        </p:nvPicPr>
        <p:blipFill rotWithShape="1">
          <a:blip r:embed="rId23">
            <a:alphaModFix/>
          </a:blip>
          <a:srcRect/>
          <a:stretch/>
        </p:blipFill>
        <p:spPr>
          <a:xfrm>
            <a:off x="966172" y="5886222"/>
            <a:ext cx="1727602" cy="971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g2babe87056e_0_821"/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3208525" y="3911825"/>
            <a:ext cx="1952476" cy="27529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500"/>
        </a:solidFill>
        <a:effectLst/>
      </p:bgPr>
    </p:bg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2babe87056e_0_847"/>
          <p:cNvSpPr/>
          <p:nvPr/>
        </p:nvSpPr>
        <p:spPr>
          <a:xfrm>
            <a:off x="480800" y="485567"/>
            <a:ext cx="11230500" cy="6372300"/>
          </a:xfrm>
          <a:prstGeom prst="round2SameRect">
            <a:avLst>
              <a:gd name="adj1" fmla="val 2352"/>
              <a:gd name="adj2" fmla="val 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21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2" name="Google Shape;122;g2babe87056e_0_847"/>
          <p:cNvPicPr preferRelativeResize="0"/>
          <p:nvPr/>
        </p:nvPicPr>
        <p:blipFill rotWithShape="1">
          <a:blip r:embed="rId3">
            <a:alphaModFix/>
          </a:blip>
          <a:srcRect r="76069"/>
          <a:stretch/>
        </p:blipFill>
        <p:spPr>
          <a:xfrm>
            <a:off x="5629637" y="1163450"/>
            <a:ext cx="932727" cy="923400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g2babe87056e_0_847"/>
          <p:cNvSpPr txBox="1"/>
          <p:nvPr/>
        </p:nvSpPr>
        <p:spPr>
          <a:xfrm>
            <a:off x="2685038" y="4850725"/>
            <a:ext cx="68220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/>
              <a:t>Система мгновенных выплат кэшбека </a:t>
            </a:r>
            <a:br>
              <a:rPr lang="en-US" sz="2400"/>
            </a:br>
            <a:r>
              <a:rPr lang="en-US" sz="2400"/>
              <a:t>для продавцов-консультантов</a:t>
            </a:r>
            <a:endParaRPr sz="2400"/>
          </a:p>
        </p:txBody>
      </p:sp>
      <p:sp>
        <p:nvSpPr>
          <p:cNvPr id="124" name="Google Shape;124;g2babe87056e_0_847"/>
          <p:cNvSpPr txBox="1"/>
          <p:nvPr/>
        </p:nvSpPr>
        <p:spPr>
          <a:xfrm>
            <a:off x="3066150" y="3008575"/>
            <a:ext cx="6059700" cy="132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73535"/>
              </a:buClr>
              <a:buSzPts val="2100"/>
              <a:buFont typeface="Helvetica Neue"/>
              <a:buNone/>
            </a:pPr>
            <a:r>
              <a:rPr lang="en-US" sz="10000" b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МБОНУС</a:t>
            </a:r>
            <a:endParaRPr sz="10000" b="1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500"/>
        </a:solid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2babe87056e_0_854"/>
          <p:cNvSpPr/>
          <p:nvPr/>
        </p:nvSpPr>
        <p:spPr>
          <a:xfrm>
            <a:off x="480800" y="485567"/>
            <a:ext cx="11230500" cy="6372300"/>
          </a:xfrm>
          <a:prstGeom prst="round2SameRect">
            <a:avLst>
              <a:gd name="adj1" fmla="val 2352"/>
              <a:gd name="adj2" fmla="val 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Google Shape;130;g2babe87056e_0_854"/>
          <p:cNvSpPr/>
          <p:nvPr/>
        </p:nvSpPr>
        <p:spPr>
          <a:xfrm>
            <a:off x="955400" y="4023875"/>
            <a:ext cx="6871200" cy="2083200"/>
          </a:xfrm>
          <a:prstGeom prst="roundRect">
            <a:avLst>
              <a:gd name="adj" fmla="val 5655"/>
            </a:avLst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g2babe87056e_0_854"/>
          <p:cNvSpPr txBox="1"/>
          <p:nvPr/>
        </p:nvSpPr>
        <p:spPr>
          <a:xfrm>
            <a:off x="902765" y="795067"/>
            <a:ext cx="5146800" cy="61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73535"/>
              </a:buClr>
              <a:buSzPts val="2100"/>
              <a:buFont typeface="Helvetica Neue"/>
              <a:buNone/>
            </a:pPr>
            <a:r>
              <a:rPr lang="en-US" sz="2100" b="1">
                <a:solidFill>
                  <a:srgbClr val="373535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МОТИВАЦИЯ ПРОДАВЦОВ: МБОНУС</a:t>
            </a:r>
            <a:endParaRPr sz="2100" b="1" i="0" u="none" strike="noStrike" cap="none">
              <a:solidFill>
                <a:srgbClr val="373535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32" name="Google Shape;132;g2babe87056e_0_8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08629" y="621280"/>
            <a:ext cx="2967812" cy="5208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g2babe87056e_0_854"/>
          <p:cNvPicPr preferRelativeResize="0"/>
          <p:nvPr/>
        </p:nvPicPr>
        <p:blipFill rotWithShape="1">
          <a:blip r:embed="rId4">
            <a:alphaModFix/>
          </a:blip>
          <a:srcRect t="622" b="622"/>
          <a:stretch/>
        </p:blipFill>
        <p:spPr>
          <a:xfrm>
            <a:off x="8964325" y="1513780"/>
            <a:ext cx="2967812" cy="5208399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g2babe87056e_0_854"/>
          <p:cNvSpPr txBox="1"/>
          <p:nvPr/>
        </p:nvSpPr>
        <p:spPr>
          <a:xfrm>
            <a:off x="902775" y="1609975"/>
            <a:ext cx="3994500" cy="155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2000" b="1">
                <a:solidFill>
                  <a:srgbClr val="FF5801"/>
                </a:solidFill>
                <a:highlight>
                  <a:srgbClr val="FFFFFF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Мобильное приложение МБОНУС — личный электронный кошелек продавца</a:t>
            </a:r>
            <a:endParaRPr sz="2000" b="1">
              <a:solidFill>
                <a:srgbClr val="FF5801"/>
              </a:solidFill>
              <a:highlight>
                <a:srgbClr val="FFFFFF"/>
              </a:highlight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35" name="Google Shape;135;g2babe87056e_0_854"/>
          <p:cNvSpPr/>
          <p:nvPr/>
        </p:nvSpPr>
        <p:spPr>
          <a:xfrm>
            <a:off x="4494450" y="1551025"/>
            <a:ext cx="3332100" cy="2083200"/>
          </a:xfrm>
          <a:prstGeom prst="roundRect">
            <a:avLst>
              <a:gd name="adj" fmla="val 6654"/>
            </a:avLst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g2babe87056e_0_854"/>
          <p:cNvSpPr txBox="1"/>
          <p:nvPr/>
        </p:nvSpPr>
        <p:spPr>
          <a:xfrm>
            <a:off x="4529750" y="1704630"/>
            <a:ext cx="3132600" cy="177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-US" sz="1200"/>
              <a:t>Отображение товаров бренда </a:t>
            </a:r>
            <a:br>
              <a:rPr lang="en-US" sz="1200"/>
            </a:br>
            <a:r>
              <a:rPr lang="en-US" sz="1200"/>
              <a:t>с описанием</a:t>
            </a:r>
            <a:endParaRPr sz="1200"/>
          </a:p>
          <a:p>
            <a:pPr marL="457200" lvl="0" indent="-3048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-US" sz="1200">
                <a:solidFill>
                  <a:schemeClr val="dk1"/>
                </a:solidFill>
              </a:rPr>
              <a:t>Гонорар за каждую продажу</a:t>
            </a:r>
            <a:endParaRPr sz="1200">
              <a:solidFill>
                <a:schemeClr val="dk1"/>
              </a:solidFill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500"/>
              </a:spcBef>
              <a:spcAft>
                <a:spcPts val="500"/>
              </a:spcAft>
              <a:buClr>
                <a:schemeClr val="dk1"/>
              </a:buClr>
              <a:buSzPts val="1200"/>
              <a:buChar char="●"/>
            </a:pPr>
            <a:r>
              <a:rPr lang="en-US" sz="1200">
                <a:solidFill>
                  <a:schemeClr val="dk1"/>
                </a:solidFill>
              </a:rPr>
              <a:t>Мгновенный онлайн-доступ к заработанным деньгам (перевод на банковские карты, пополнение баланса телефона и т.д.)</a:t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137" name="Google Shape;137;g2babe87056e_0_854"/>
          <p:cNvSpPr txBox="1"/>
          <p:nvPr/>
        </p:nvSpPr>
        <p:spPr>
          <a:xfrm>
            <a:off x="1191975" y="4288175"/>
            <a:ext cx="3705300" cy="155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2000" b="1">
                <a:solidFill>
                  <a:srgbClr val="333333"/>
                </a:solidFill>
                <a:highlight>
                  <a:srgbClr val="FFFFFF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Цель программы:</a:t>
            </a:r>
            <a:r>
              <a:rPr lang="en-US" sz="2000">
                <a:solidFill>
                  <a:srgbClr val="333333"/>
                </a:solidFill>
                <a:highlight>
                  <a:srgbClr val="FFFFFF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000">
                <a:solidFill>
                  <a:srgbClr val="373535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прямая мотивация продавцов на увеличение продаж кормов BW через их рекомендации</a:t>
            </a:r>
            <a:endParaRPr sz="2000" b="0" i="0" u="none" strike="noStrike" cap="none">
              <a:solidFill>
                <a:srgbClr val="333333"/>
              </a:solidFill>
              <a:highlight>
                <a:srgbClr val="FFFFFF"/>
              </a:highlight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38" name="Google Shape;138;g2babe87056e_0_85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41525" y="3754050"/>
            <a:ext cx="2622849" cy="2622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500"/>
        </a:solidFill>
        <a:effectLst/>
      </p:bgPr>
    </p:bg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2babe87056e_0_868"/>
          <p:cNvSpPr/>
          <p:nvPr/>
        </p:nvSpPr>
        <p:spPr>
          <a:xfrm>
            <a:off x="480967" y="485566"/>
            <a:ext cx="11230500" cy="6372300"/>
          </a:xfrm>
          <a:prstGeom prst="roundRect">
            <a:avLst>
              <a:gd name="adj" fmla="val 1988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Calibri"/>
              <a:buNone/>
            </a:pPr>
            <a:endParaRPr sz="19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" name="Google Shape;144;g2babe87056e_0_868"/>
          <p:cNvSpPr txBox="1"/>
          <p:nvPr/>
        </p:nvSpPr>
        <p:spPr>
          <a:xfrm>
            <a:off x="796200" y="1303867"/>
            <a:ext cx="6519900" cy="57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2400" b="1">
                <a:solidFill>
                  <a:srgbClr val="FF5801"/>
                </a:solidFill>
                <a:highlight>
                  <a:srgbClr val="FFFFFF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Подключиться в 3 шага:</a:t>
            </a:r>
            <a:endParaRPr sz="2400" b="1" i="0" u="none" strike="noStrike" cap="none">
              <a:solidFill>
                <a:srgbClr val="FF5801"/>
              </a:solidFill>
              <a:highlight>
                <a:srgbClr val="FFFFFF"/>
              </a:highlight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45" name="Google Shape;145;g2babe87056e_0_868"/>
          <p:cNvSpPr txBox="1"/>
          <p:nvPr/>
        </p:nvSpPr>
        <p:spPr>
          <a:xfrm>
            <a:off x="902777" y="795075"/>
            <a:ext cx="9940500" cy="61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rPr lang="en-US" sz="2400" b="1">
                <a:solidFill>
                  <a:srgbClr val="373535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ИНСТРУКЦИЯ</a:t>
            </a:r>
            <a:endParaRPr sz="2400" b="1" i="0" u="none" strike="noStrike" cap="none">
              <a:solidFill>
                <a:srgbClr val="373535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46" name="Google Shape;146;g2babe87056e_0_868"/>
          <p:cNvSpPr/>
          <p:nvPr/>
        </p:nvSpPr>
        <p:spPr>
          <a:xfrm>
            <a:off x="1004600" y="2136433"/>
            <a:ext cx="10329600" cy="3520500"/>
          </a:xfrm>
          <a:prstGeom prst="roundRect">
            <a:avLst>
              <a:gd name="adj" fmla="val 9319"/>
            </a:avLst>
          </a:prstGeom>
          <a:noFill/>
          <a:ln w="9525" cap="flat" cmpd="sng">
            <a:solidFill>
              <a:srgbClr val="FF580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7" name="Google Shape;147;g2babe87056e_0_8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983433" y="727533"/>
            <a:ext cx="451600" cy="451600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g2babe87056e_0_868"/>
          <p:cNvSpPr txBox="1"/>
          <p:nvPr/>
        </p:nvSpPr>
        <p:spPr>
          <a:xfrm>
            <a:off x="1796533" y="2409333"/>
            <a:ext cx="5558400" cy="137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/>
              <a:t>Отсканируйте QR-код при помощи камеры вашего мобильного телефона и перейдите по ссылке </a:t>
            </a:r>
            <a:br>
              <a:rPr lang="en-US" sz="1700"/>
            </a:br>
            <a:r>
              <a:rPr lang="en-US" sz="1700"/>
              <a:t>(или введите в поиске приложений </a:t>
            </a:r>
            <a:r>
              <a:rPr lang="en-US" sz="1700" b="1">
                <a:solidFill>
                  <a:srgbClr val="FF9500"/>
                </a:solidFill>
              </a:rPr>
              <a:t>МБонус</a:t>
            </a:r>
            <a:r>
              <a:rPr lang="en-US" sz="1700"/>
              <a:t>, </a:t>
            </a:r>
            <a:br>
              <a:rPr lang="en-US" sz="1700"/>
            </a:br>
            <a:r>
              <a:rPr lang="en-US" sz="1700"/>
              <a:t>без пробелов и дефисов)</a:t>
            </a:r>
            <a:endParaRPr sz="1700"/>
          </a:p>
        </p:txBody>
      </p:sp>
      <p:sp>
        <p:nvSpPr>
          <p:cNvPr id="149" name="Google Shape;149;g2babe87056e_0_868"/>
          <p:cNvSpPr txBox="1"/>
          <p:nvPr/>
        </p:nvSpPr>
        <p:spPr>
          <a:xfrm>
            <a:off x="902767" y="5902500"/>
            <a:ext cx="6802500" cy="74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i="1"/>
              <a:t>По всем вопросам Вы всегда можете проконсультироваться </a:t>
            </a:r>
            <a:br>
              <a:rPr lang="en-US" sz="1500" i="1"/>
            </a:br>
            <a:r>
              <a:rPr lang="en-US" sz="1500" i="1"/>
              <a:t>в техподдержке по бесплатному телефону </a:t>
            </a:r>
            <a:r>
              <a:rPr lang="en-US" sz="1500" b="1" i="1">
                <a:solidFill>
                  <a:srgbClr val="FF5801"/>
                </a:solidFill>
              </a:rPr>
              <a:t>8 800 101 65 57</a:t>
            </a:r>
            <a:endParaRPr sz="1500" b="1" i="1">
              <a:solidFill>
                <a:srgbClr val="FF5801"/>
              </a:solidFill>
            </a:endParaRPr>
          </a:p>
        </p:txBody>
      </p:sp>
      <p:sp>
        <p:nvSpPr>
          <p:cNvPr id="150" name="Google Shape;150;g2babe87056e_0_868"/>
          <p:cNvSpPr/>
          <p:nvPr/>
        </p:nvSpPr>
        <p:spPr>
          <a:xfrm>
            <a:off x="1243333" y="2510933"/>
            <a:ext cx="451500" cy="451500"/>
          </a:xfrm>
          <a:prstGeom prst="ellipse">
            <a:avLst/>
          </a:prstGeom>
          <a:solidFill>
            <a:srgbClr val="FF9500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b="1">
                <a:solidFill>
                  <a:schemeClr val="lt1"/>
                </a:solidFill>
              </a:rPr>
              <a:t>1</a:t>
            </a:r>
            <a:endParaRPr sz="1900" b="1">
              <a:solidFill>
                <a:schemeClr val="lt1"/>
              </a:solidFill>
            </a:endParaRPr>
          </a:p>
        </p:txBody>
      </p:sp>
      <p:sp>
        <p:nvSpPr>
          <p:cNvPr id="151" name="Google Shape;151;g2babe87056e_0_868"/>
          <p:cNvSpPr/>
          <p:nvPr/>
        </p:nvSpPr>
        <p:spPr>
          <a:xfrm>
            <a:off x="1243333" y="3907933"/>
            <a:ext cx="451500" cy="451500"/>
          </a:xfrm>
          <a:prstGeom prst="ellipse">
            <a:avLst/>
          </a:prstGeom>
          <a:solidFill>
            <a:srgbClr val="FF9500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b="1">
                <a:solidFill>
                  <a:schemeClr val="lt1"/>
                </a:solidFill>
              </a:rPr>
              <a:t>2</a:t>
            </a:r>
            <a:endParaRPr sz="1900" b="1">
              <a:solidFill>
                <a:schemeClr val="lt1"/>
              </a:solidFill>
            </a:endParaRPr>
          </a:p>
        </p:txBody>
      </p:sp>
      <p:sp>
        <p:nvSpPr>
          <p:cNvPr id="152" name="Google Shape;152;g2babe87056e_0_868"/>
          <p:cNvSpPr/>
          <p:nvPr/>
        </p:nvSpPr>
        <p:spPr>
          <a:xfrm>
            <a:off x="1243333" y="4762800"/>
            <a:ext cx="451500" cy="451500"/>
          </a:xfrm>
          <a:prstGeom prst="ellipse">
            <a:avLst/>
          </a:prstGeom>
          <a:solidFill>
            <a:srgbClr val="FF9500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b="1">
                <a:solidFill>
                  <a:schemeClr val="lt1"/>
                </a:solidFill>
              </a:rPr>
              <a:t>3</a:t>
            </a:r>
            <a:endParaRPr sz="1900" b="1">
              <a:solidFill>
                <a:schemeClr val="lt1"/>
              </a:solidFill>
            </a:endParaRPr>
          </a:p>
        </p:txBody>
      </p:sp>
      <p:sp>
        <p:nvSpPr>
          <p:cNvPr id="153" name="Google Shape;153;g2babe87056e_0_868"/>
          <p:cNvSpPr txBox="1"/>
          <p:nvPr/>
        </p:nvSpPr>
        <p:spPr>
          <a:xfrm>
            <a:off x="1796533" y="3846333"/>
            <a:ext cx="55584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/>
              <a:t>Скачайте и установите приложение </a:t>
            </a:r>
            <a:endParaRPr sz="1700"/>
          </a:p>
        </p:txBody>
      </p:sp>
      <p:sp>
        <p:nvSpPr>
          <p:cNvPr id="154" name="Google Shape;154;g2babe87056e_0_868"/>
          <p:cNvSpPr txBox="1"/>
          <p:nvPr/>
        </p:nvSpPr>
        <p:spPr>
          <a:xfrm>
            <a:off x="1796533" y="4585400"/>
            <a:ext cx="5558400" cy="79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/>
              <a:t>Выберите бонусную программу </a:t>
            </a:r>
            <a:r>
              <a:rPr lang="en-US" sz="1700" b="1">
                <a:solidFill>
                  <a:srgbClr val="FF9500"/>
                </a:solidFill>
              </a:rPr>
              <a:t>BOWL WOW </a:t>
            </a:r>
            <a:br>
              <a:rPr lang="en-US" sz="1700" b="1">
                <a:solidFill>
                  <a:srgbClr val="FF9500"/>
                </a:solidFill>
              </a:rPr>
            </a:br>
            <a:r>
              <a:rPr lang="en-US" sz="1700"/>
              <a:t>и зарегистрируйтесь</a:t>
            </a:r>
            <a:endParaRPr sz="1700"/>
          </a:p>
        </p:txBody>
      </p:sp>
      <p:pic>
        <p:nvPicPr>
          <p:cNvPr id="155" name="Google Shape;155;g2babe87056e_0_868"/>
          <p:cNvPicPr preferRelativeResize="0"/>
          <p:nvPr/>
        </p:nvPicPr>
        <p:blipFill rotWithShape="1">
          <a:blip r:embed="rId4">
            <a:alphaModFix/>
          </a:blip>
          <a:srcRect t="7058" b="7067"/>
          <a:stretch/>
        </p:blipFill>
        <p:spPr>
          <a:xfrm>
            <a:off x="7337950" y="727033"/>
            <a:ext cx="3623734" cy="58894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500"/>
        </a:solidFill>
        <a:effectLst/>
      </p:bgPr>
    </p:bg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2babe87056e_0_884"/>
          <p:cNvSpPr/>
          <p:nvPr/>
        </p:nvSpPr>
        <p:spPr>
          <a:xfrm>
            <a:off x="480800" y="485567"/>
            <a:ext cx="11230500" cy="6372300"/>
          </a:xfrm>
          <a:prstGeom prst="round2SameRect">
            <a:avLst>
              <a:gd name="adj1" fmla="val 2352"/>
              <a:gd name="adj2" fmla="val 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1" name="Google Shape;161;g2babe87056e_0_8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983433" y="727533"/>
            <a:ext cx="451600" cy="451600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g2babe87056e_0_884"/>
          <p:cNvSpPr txBox="1"/>
          <p:nvPr/>
        </p:nvSpPr>
        <p:spPr>
          <a:xfrm>
            <a:off x="902775" y="795075"/>
            <a:ext cx="6557400" cy="45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73535"/>
              </a:buClr>
              <a:buSzPts val="2100"/>
              <a:buFont typeface="Helvetica Neue"/>
              <a:buNone/>
            </a:pPr>
            <a:r>
              <a:rPr lang="en-US" sz="2100" b="1">
                <a:solidFill>
                  <a:srgbClr val="373535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КАК УСТРОЕНА РАБОТА В СИСТЕМЕ МБОНУС</a:t>
            </a:r>
            <a:endParaRPr sz="2100" b="1" i="0" u="none" strike="noStrike" cap="none">
              <a:solidFill>
                <a:srgbClr val="373535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pSp>
        <p:nvGrpSpPr>
          <p:cNvPr id="163" name="Google Shape;163;g2babe87056e_0_884"/>
          <p:cNvGrpSpPr/>
          <p:nvPr/>
        </p:nvGrpSpPr>
        <p:grpSpPr>
          <a:xfrm>
            <a:off x="7832986" y="1422725"/>
            <a:ext cx="2753513" cy="2465775"/>
            <a:chOff x="6156536" y="1498925"/>
            <a:chExt cx="2753513" cy="2465775"/>
          </a:xfrm>
        </p:grpSpPr>
        <p:sp>
          <p:nvSpPr>
            <p:cNvPr id="164" name="Google Shape;164;g2babe87056e_0_884"/>
            <p:cNvSpPr/>
            <p:nvPr/>
          </p:nvSpPr>
          <p:spPr>
            <a:xfrm>
              <a:off x="6156536" y="1758500"/>
              <a:ext cx="2746200" cy="2206200"/>
            </a:xfrm>
            <a:prstGeom prst="roundRect">
              <a:avLst>
                <a:gd name="adj" fmla="val 9319"/>
              </a:avLst>
            </a:prstGeom>
            <a:noFill/>
            <a:ln w="9525" cap="flat" cmpd="sng">
              <a:solidFill>
                <a:srgbClr val="FF580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65" name="Google Shape;165;g2babe87056e_0_884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057686" y="2866795"/>
              <a:ext cx="943931" cy="94393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6" name="Google Shape;166;g2babe87056e_0_884"/>
            <p:cNvSpPr txBox="1"/>
            <p:nvPr/>
          </p:nvSpPr>
          <p:spPr>
            <a:xfrm>
              <a:off x="6163849" y="1998425"/>
              <a:ext cx="2746200" cy="769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700"/>
                <a:t>Порекомендуй и продай корм BOWL WOW</a:t>
              </a:r>
              <a:endParaRPr sz="1700"/>
            </a:p>
          </p:txBody>
        </p:sp>
        <p:sp>
          <p:nvSpPr>
            <p:cNvPr id="167" name="Google Shape;167;g2babe87056e_0_884"/>
            <p:cNvSpPr/>
            <p:nvPr/>
          </p:nvSpPr>
          <p:spPr>
            <a:xfrm>
              <a:off x="7277456" y="1498925"/>
              <a:ext cx="469500" cy="469500"/>
            </a:xfrm>
            <a:prstGeom prst="ellipse">
              <a:avLst/>
            </a:prstGeom>
            <a:solidFill>
              <a:srgbClr val="FF9500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1">
                  <a:solidFill>
                    <a:schemeClr val="lt1"/>
                  </a:solidFill>
                </a:rPr>
                <a:t>3</a:t>
              </a:r>
              <a:endParaRPr sz="2000" b="1">
                <a:solidFill>
                  <a:schemeClr val="lt1"/>
                </a:solidFill>
              </a:endParaRPr>
            </a:p>
          </p:txBody>
        </p:sp>
      </p:grpSp>
      <p:pic>
        <p:nvPicPr>
          <p:cNvPr id="168" name="Google Shape;168;g2babe87056e_0_88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18132" y="2588845"/>
            <a:ext cx="469683" cy="46968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9" name="Google Shape;169;g2babe87056e_0_884"/>
          <p:cNvGrpSpPr/>
          <p:nvPr/>
        </p:nvGrpSpPr>
        <p:grpSpPr>
          <a:xfrm>
            <a:off x="962175" y="1422725"/>
            <a:ext cx="2746200" cy="3707901"/>
            <a:chOff x="657375" y="1498925"/>
            <a:chExt cx="2746200" cy="3707901"/>
          </a:xfrm>
        </p:grpSpPr>
        <p:sp>
          <p:nvSpPr>
            <p:cNvPr id="170" name="Google Shape;170;g2babe87056e_0_884"/>
            <p:cNvSpPr/>
            <p:nvPr/>
          </p:nvSpPr>
          <p:spPr>
            <a:xfrm>
              <a:off x="657375" y="1758500"/>
              <a:ext cx="2746200" cy="2206200"/>
            </a:xfrm>
            <a:prstGeom prst="roundRect">
              <a:avLst>
                <a:gd name="adj" fmla="val 9319"/>
              </a:avLst>
            </a:prstGeom>
            <a:noFill/>
            <a:ln w="9525" cap="flat" cmpd="sng">
              <a:solidFill>
                <a:srgbClr val="FF580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" name="Google Shape;171;g2babe87056e_0_884"/>
            <p:cNvSpPr txBox="1"/>
            <p:nvPr/>
          </p:nvSpPr>
          <p:spPr>
            <a:xfrm>
              <a:off x="845551" y="1971550"/>
              <a:ext cx="2384400" cy="769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700"/>
                <a:t>Установи приложение</a:t>
              </a:r>
              <a:endParaRPr sz="1700"/>
            </a:p>
          </p:txBody>
        </p:sp>
        <p:sp>
          <p:nvSpPr>
            <p:cNvPr id="172" name="Google Shape;172;g2babe87056e_0_884"/>
            <p:cNvSpPr/>
            <p:nvPr/>
          </p:nvSpPr>
          <p:spPr>
            <a:xfrm>
              <a:off x="1778284" y="1498925"/>
              <a:ext cx="469500" cy="469500"/>
            </a:xfrm>
            <a:prstGeom prst="ellipse">
              <a:avLst/>
            </a:prstGeom>
            <a:solidFill>
              <a:srgbClr val="FF9500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1">
                  <a:solidFill>
                    <a:schemeClr val="lt1"/>
                  </a:solidFill>
                </a:rPr>
                <a:t>1</a:t>
              </a:r>
              <a:endParaRPr sz="2000" b="1">
                <a:solidFill>
                  <a:schemeClr val="lt1"/>
                </a:solidFill>
              </a:endParaRPr>
            </a:p>
          </p:txBody>
        </p:sp>
        <p:pic>
          <p:nvPicPr>
            <p:cNvPr id="173" name="Google Shape;173;g2babe87056e_0_884"/>
            <p:cNvPicPr preferRelativeResize="0"/>
            <p:nvPr/>
          </p:nvPicPr>
          <p:blipFill rotWithShape="1">
            <a:blip r:embed="rId6">
              <a:alphaModFix/>
            </a:blip>
            <a:srcRect l="10133" t="10120" r="10141" b="10128"/>
            <a:stretch/>
          </p:blipFill>
          <p:spPr>
            <a:xfrm>
              <a:off x="1310712" y="2741050"/>
              <a:ext cx="1404613" cy="246577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74" name="Google Shape;174;g2babe87056e_0_884"/>
          <p:cNvGrpSpPr/>
          <p:nvPr/>
        </p:nvGrpSpPr>
        <p:grpSpPr>
          <a:xfrm>
            <a:off x="4399412" y="4098125"/>
            <a:ext cx="2746200" cy="2465775"/>
            <a:chOff x="1252675" y="4174325"/>
            <a:chExt cx="2746200" cy="2465775"/>
          </a:xfrm>
        </p:grpSpPr>
        <p:sp>
          <p:nvSpPr>
            <p:cNvPr id="175" name="Google Shape;175;g2babe87056e_0_884"/>
            <p:cNvSpPr/>
            <p:nvPr/>
          </p:nvSpPr>
          <p:spPr>
            <a:xfrm>
              <a:off x="1252675" y="4433900"/>
              <a:ext cx="2746200" cy="2206200"/>
            </a:xfrm>
            <a:prstGeom prst="roundRect">
              <a:avLst>
                <a:gd name="adj" fmla="val 9319"/>
              </a:avLst>
            </a:prstGeom>
            <a:noFill/>
            <a:ln w="9525" cap="flat" cmpd="sng">
              <a:solidFill>
                <a:srgbClr val="FF580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76" name="Google Shape;176;g2babe87056e_0_884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2153806" y="5473325"/>
              <a:ext cx="943931" cy="94393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7" name="Google Shape;177;g2babe87056e_0_884"/>
            <p:cNvSpPr/>
            <p:nvPr/>
          </p:nvSpPr>
          <p:spPr>
            <a:xfrm>
              <a:off x="2373592" y="4174325"/>
              <a:ext cx="469500" cy="469500"/>
            </a:xfrm>
            <a:prstGeom prst="ellipse">
              <a:avLst/>
            </a:prstGeom>
            <a:solidFill>
              <a:srgbClr val="FF9500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1">
                  <a:solidFill>
                    <a:schemeClr val="lt1"/>
                  </a:solidFill>
                </a:rPr>
                <a:t>4</a:t>
              </a:r>
              <a:endParaRPr sz="2000" b="1">
                <a:solidFill>
                  <a:schemeClr val="lt1"/>
                </a:solidFill>
              </a:endParaRPr>
            </a:p>
          </p:txBody>
        </p:sp>
        <p:sp>
          <p:nvSpPr>
            <p:cNvPr id="178" name="Google Shape;178;g2babe87056e_0_884"/>
            <p:cNvSpPr txBox="1"/>
            <p:nvPr/>
          </p:nvSpPr>
          <p:spPr>
            <a:xfrm>
              <a:off x="1385328" y="4673825"/>
              <a:ext cx="2384400" cy="507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700"/>
                <a:t> Отсканируй чек</a:t>
              </a:r>
              <a:endParaRPr sz="1700"/>
            </a:p>
          </p:txBody>
        </p:sp>
      </p:grpSp>
      <p:grpSp>
        <p:nvGrpSpPr>
          <p:cNvPr id="179" name="Google Shape;179;g2babe87056e_0_884"/>
          <p:cNvGrpSpPr/>
          <p:nvPr/>
        </p:nvGrpSpPr>
        <p:grpSpPr>
          <a:xfrm>
            <a:off x="4397564" y="1422725"/>
            <a:ext cx="2746200" cy="2465775"/>
            <a:chOff x="3406964" y="1498925"/>
            <a:chExt cx="2746200" cy="2465775"/>
          </a:xfrm>
        </p:grpSpPr>
        <p:sp>
          <p:nvSpPr>
            <p:cNvPr id="180" name="Google Shape;180;g2babe87056e_0_884"/>
            <p:cNvSpPr/>
            <p:nvPr/>
          </p:nvSpPr>
          <p:spPr>
            <a:xfrm>
              <a:off x="3406964" y="1758500"/>
              <a:ext cx="2746200" cy="2206200"/>
            </a:xfrm>
            <a:prstGeom prst="roundRect">
              <a:avLst>
                <a:gd name="adj" fmla="val 9319"/>
              </a:avLst>
            </a:prstGeom>
            <a:noFill/>
            <a:ln w="9525" cap="flat" cmpd="sng">
              <a:solidFill>
                <a:srgbClr val="FF580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" name="Google Shape;181;g2babe87056e_0_884"/>
            <p:cNvSpPr txBox="1"/>
            <p:nvPr/>
          </p:nvSpPr>
          <p:spPr>
            <a:xfrm>
              <a:off x="3781088" y="1971550"/>
              <a:ext cx="2012700" cy="507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700"/>
                <a:t>Зарегистрируйся</a:t>
              </a:r>
              <a:endParaRPr sz="1700"/>
            </a:p>
          </p:txBody>
        </p:sp>
        <p:sp>
          <p:nvSpPr>
            <p:cNvPr id="182" name="Google Shape;182;g2babe87056e_0_884"/>
            <p:cNvSpPr/>
            <p:nvPr/>
          </p:nvSpPr>
          <p:spPr>
            <a:xfrm>
              <a:off x="4527870" y="1498925"/>
              <a:ext cx="469500" cy="469500"/>
            </a:xfrm>
            <a:prstGeom prst="ellipse">
              <a:avLst/>
            </a:prstGeom>
            <a:solidFill>
              <a:srgbClr val="FF9500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1">
                  <a:solidFill>
                    <a:schemeClr val="lt1"/>
                  </a:solidFill>
                </a:rPr>
                <a:t>2</a:t>
              </a:r>
              <a:endParaRPr sz="2000" b="1">
                <a:solidFill>
                  <a:schemeClr val="lt1"/>
                </a:solidFill>
              </a:endParaRPr>
            </a:p>
          </p:txBody>
        </p:sp>
        <p:pic>
          <p:nvPicPr>
            <p:cNvPr id="183" name="Google Shape;183;g2babe87056e_0_884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4308087" y="2866795"/>
              <a:ext cx="943931" cy="94393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84" name="Google Shape;184;g2babe87056e_0_88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53532" y="2588845"/>
            <a:ext cx="469683" cy="4696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g2babe87056e_0_88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784582" y="5096170"/>
            <a:ext cx="469683" cy="4696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g2babe87056e_0_88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19982" y="5096170"/>
            <a:ext cx="469683" cy="46968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7" name="Google Shape;187;g2babe87056e_0_884"/>
          <p:cNvGrpSpPr/>
          <p:nvPr/>
        </p:nvGrpSpPr>
        <p:grpSpPr>
          <a:xfrm>
            <a:off x="7840312" y="4098125"/>
            <a:ext cx="2746200" cy="2465775"/>
            <a:chOff x="7439475" y="4174325"/>
            <a:chExt cx="2746200" cy="2465775"/>
          </a:xfrm>
        </p:grpSpPr>
        <p:sp>
          <p:nvSpPr>
            <p:cNvPr id="188" name="Google Shape;188;g2babe87056e_0_884"/>
            <p:cNvSpPr/>
            <p:nvPr/>
          </p:nvSpPr>
          <p:spPr>
            <a:xfrm>
              <a:off x="7439475" y="4433900"/>
              <a:ext cx="2746200" cy="2206200"/>
            </a:xfrm>
            <a:prstGeom prst="roundRect">
              <a:avLst>
                <a:gd name="adj" fmla="val 9319"/>
              </a:avLst>
            </a:prstGeom>
            <a:noFill/>
            <a:ln w="9525" cap="flat" cmpd="sng">
              <a:solidFill>
                <a:srgbClr val="FF580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89" name="Google Shape;189;g2babe87056e_0_884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8340594" y="5473325"/>
              <a:ext cx="943931" cy="94393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0" name="Google Shape;190;g2babe87056e_0_884"/>
            <p:cNvSpPr/>
            <p:nvPr/>
          </p:nvSpPr>
          <p:spPr>
            <a:xfrm>
              <a:off x="8560392" y="4174325"/>
              <a:ext cx="469500" cy="469500"/>
            </a:xfrm>
            <a:prstGeom prst="ellipse">
              <a:avLst/>
            </a:prstGeom>
            <a:solidFill>
              <a:srgbClr val="FF9500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1">
                  <a:solidFill>
                    <a:schemeClr val="lt1"/>
                  </a:solidFill>
                </a:rPr>
                <a:t>5</a:t>
              </a:r>
              <a:endParaRPr sz="2000" b="1">
                <a:solidFill>
                  <a:schemeClr val="lt1"/>
                </a:solidFill>
              </a:endParaRPr>
            </a:p>
          </p:txBody>
        </p:sp>
        <p:sp>
          <p:nvSpPr>
            <p:cNvPr id="191" name="Google Shape;191;g2babe87056e_0_884"/>
            <p:cNvSpPr txBox="1"/>
            <p:nvPr/>
          </p:nvSpPr>
          <p:spPr>
            <a:xfrm>
              <a:off x="7835164" y="4673813"/>
              <a:ext cx="1858200" cy="507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700"/>
                <a:t>Получи деньги</a:t>
              </a:r>
              <a:endParaRPr sz="170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500"/>
        </a:solidFill>
        <a:effectLst/>
      </p:bgPr>
    </p:bg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2babe87056e_0_891"/>
          <p:cNvSpPr/>
          <p:nvPr/>
        </p:nvSpPr>
        <p:spPr>
          <a:xfrm>
            <a:off x="480800" y="485567"/>
            <a:ext cx="11230500" cy="6372300"/>
          </a:xfrm>
          <a:prstGeom prst="round2SameRect">
            <a:avLst>
              <a:gd name="adj1" fmla="val 2352"/>
              <a:gd name="adj2" fmla="val 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7" name="Google Shape;197;g2babe87056e_0_891"/>
          <p:cNvSpPr txBox="1"/>
          <p:nvPr/>
        </p:nvSpPr>
        <p:spPr>
          <a:xfrm>
            <a:off x="796200" y="1303867"/>
            <a:ext cx="6519900" cy="91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2400" b="1">
                <a:solidFill>
                  <a:srgbClr val="FF5801"/>
                </a:solidFill>
                <a:highlight>
                  <a:srgbClr val="FFFFFF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Вы можете выбрать один из трех способов выплаты вознаграждения:</a:t>
            </a:r>
            <a:endParaRPr sz="2400" b="1" i="0" u="none" strike="noStrike" cap="none">
              <a:solidFill>
                <a:srgbClr val="FF5801"/>
              </a:solidFill>
              <a:highlight>
                <a:srgbClr val="FFFFFF"/>
              </a:highlight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98" name="Google Shape;198;g2babe87056e_0_891"/>
          <p:cNvSpPr/>
          <p:nvPr/>
        </p:nvSpPr>
        <p:spPr>
          <a:xfrm>
            <a:off x="902767" y="2598567"/>
            <a:ext cx="3264300" cy="2895300"/>
          </a:xfrm>
          <a:prstGeom prst="roundRect">
            <a:avLst>
              <a:gd name="adj" fmla="val 9319"/>
            </a:avLst>
          </a:prstGeom>
          <a:noFill/>
          <a:ln w="9525" cap="flat" cmpd="sng">
            <a:solidFill>
              <a:srgbClr val="FF580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9" name="Google Shape;199;g2babe87056e_0_8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983433" y="727533"/>
            <a:ext cx="451600" cy="451600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g2babe87056e_0_891"/>
          <p:cNvSpPr txBox="1"/>
          <p:nvPr/>
        </p:nvSpPr>
        <p:spPr>
          <a:xfrm>
            <a:off x="1111167" y="2611183"/>
            <a:ext cx="2792100" cy="79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/>
              <a:t>Пополнить баланс мобильного телефона</a:t>
            </a:r>
            <a:endParaRPr sz="1700" b="1"/>
          </a:p>
        </p:txBody>
      </p:sp>
      <p:sp>
        <p:nvSpPr>
          <p:cNvPr id="201" name="Google Shape;201;g2babe87056e_0_891"/>
          <p:cNvSpPr txBox="1"/>
          <p:nvPr/>
        </p:nvSpPr>
        <p:spPr>
          <a:xfrm>
            <a:off x="4323533" y="5902500"/>
            <a:ext cx="6802500" cy="74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i="1"/>
              <a:t>Срок обработки всех заявок - до трех рабочих дней.</a:t>
            </a:r>
            <a:br>
              <a:rPr lang="en-US" sz="1500" i="1"/>
            </a:br>
            <a:r>
              <a:rPr lang="en-US" sz="1500" i="1"/>
              <a:t>Обычно это происходит намного быстрее.</a:t>
            </a:r>
            <a:endParaRPr sz="1500" i="1"/>
          </a:p>
        </p:txBody>
      </p:sp>
      <p:sp>
        <p:nvSpPr>
          <p:cNvPr id="202" name="Google Shape;202;g2babe87056e_0_891"/>
          <p:cNvSpPr txBox="1"/>
          <p:nvPr/>
        </p:nvSpPr>
        <p:spPr>
          <a:xfrm>
            <a:off x="11023033" y="5703900"/>
            <a:ext cx="372300" cy="112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5700">
                <a:solidFill>
                  <a:srgbClr val="FF9500"/>
                </a:solidFill>
                <a:highlight>
                  <a:srgbClr val="FFFFFF"/>
                </a:highlight>
                <a:latin typeface="Helvetica Neue Light"/>
                <a:ea typeface="Helvetica Neue Light"/>
                <a:cs typeface="Helvetica Neue Light"/>
                <a:sym typeface="Helvetica Neue Light"/>
              </a:rPr>
              <a:t>!</a:t>
            </a:r>
            <a:endParaRPr sz="5700" u="none" strike="noStrike" cap="none">
              <a:solidFill>
                <a:srgbClr val="FF9500"/>
              </a:solidFill>
              <a:highlight>
                <a:srgbClr val="FFFFFF"/>
              </a:highlight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03" name="Google Shape;203;g2babe87056e_0_891"/>
          <p:cNvSpPr txBox="1"/>
          <p:nvPr/>
        </p:nvSpPr>
        <p:spPr>
          <a:xfrm>
            <a:off x="1111167" y="3908233"/>
            <a:ext cx="2792100" cy="5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14300" lvl="0" indent="-22225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-US" sz="1700" i="1"/>
              <a:t>От 100₽ до 1000₽ </a:t>
            </a:r>
            <a:br>
              <a:rPr lang="en-US" sz="1700" i="1"/>
            </a:br>
            <a:r>
              <a:rPr lang="en-US" sz="1700" i="1"/>
              <a:t>за одну заявку</a:t>
            </a:r>
            <a:endParaRPr sz="1700" i="1"/>
          </a:p>
        </p:txBody>
      </p:sp>
      <p:sp>
        <p:nvSpPr>
          <p:cNvPr id="204" name="Google Shape;204;g2babe87056e_0_891"/>
          <p:cNvSpPr/>
          <p:nvPr/>
        </p:nvSpPr>
        <p:spPr>
          <a:xfrm>
            <a:off x="4400812" y="2611183"/>
            <a:ext cx="3264300" cy="2895300"/>
          </a:xfrm>
          <a:prstGeom prst="roundRect">
            <a:avLst>
              <a:gd name="adj" fmla="val 9319"/>
            </a:avLst>
          </a:prstGeom>
          <a:noFill/>
          <a:ln w="9525" cap="flat" cmpd="sng">
            <a:solidFill>
              <a:srgbClr val="FF580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5" name="Google Shape;205;g2babe87056e_0_891"/>
          <p:cNvSpPr txBox="1"/>
          <p:nvPr/>
        </p:nvSpPr>
        <p:spPr>
          <a:xfrm>
            <a:off x="4637017" y="2821483"/>
            <a:ext cx="2792100" cy="79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/>
              <a:t>На банковскую карту любого банка</a:t>
            </a:r>
            <a:endParaRPr sz="1700" b="1"/>
          </a:p>
        </p:txBody>
      </p:sp>
      <p:sp>
        <p:nvSpPr>
          <p:cNvPr id="206" name="Google Shape;206;g2babe87056e_0_891"/>
          <p:cNvSpPr txBox="1"/>
          <p:nvPr/>
        </p:nvSpPr>
        <p:spPr>
          <a:xfrm>
            <a:off x="4637017" y="3920850"/>
            <a:ext cx="2792100" cy="2877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14300" lvl="0" indent="-22225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-US" sz="1700" i="1" dirty="0" err="1"/>
              <a:t>От</a:t>
            </a:r>
            <a:r>
              <a:rPr lang="en-US" sz="1700" i="1" dirty="0"/>
              <a:t> </a:t>
            </a:r>
            <a:r>
              <a:rPr lang="ru-RU" sz="1700" i="1" dirty="0" smtClean="0"/>
              <a:t>5</a:t>
            </a:r>
            <a:r>
              <a:rPr lang="en-US" sz="1700" i="1" dirty="0" smtClean="0"/>
              <a:t>00</a:t>
            </a:r>
            <a:r>
              <a:rPr lang="en-US" sz="1700" i="1" dirty="0"/>
              <a:t>₽ </a:t>
            </a:r>
            <a:endParaRPr sz="1700" i="1" dirty="0"/>
          </a:p>
        </p:txBody>
      </p:sp>
      <p:sp>
        <p:nvSpPr>
          <p:cNvPr id="207" name="Google Shape;207;g2babe87056e_0_891"/>
          <p:cNvSpPr/>
          <p:nvPr/>
        </p:nvSpPr>
        <p:spPr>
          <a:xfrm>
            <a:off x="7898825" y="2598567"/>
            <a:ext cx="3264300" cy="2895300"/>
          </a:xfrm>
          <a:prstGeom prst="roundRect">
            <a:avLst>
              <a:gd name="adj" fmla="val 9319"/>
            </a:avLst>
          </a:prstGeom>
          <a:noFill/>
          <a:ln w="9525" cap="flat" cmpd="sng">
            <a:solidFill>
              <a:srgbClr val="FF580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8" name="Google Shape;208;g2babe87056e_0_891"/>
          <p:cNvSpPr txBox="1"/>
          <p:nvPr/>
        </p:nvSpPr>
        <p:spPr>
          <a:xfrm>
            <a:off x="8135033" y="2808867"/>
            <a:ext cx="27921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/>
              <a:t>На счет самозанятого</a:t>
            </a:r>
            <a:endParaRPr sz="1700" b="1"/>
          </a:p>
        </p:txBody>
      </p:sp>
      <p:sp>
        <p:nvSpPr>
          <p:cNvPr id="209" name="Google Shape;209;g2babe87056e_0_891"/>
          <p:cNvSpPr txBox="1"/>
          <p:nvPr/>
        </p:nvSpPr>
        <p:spPr>
          <a:xfrm>
            <a:off x="8135033" y="3615267"/>
            <a:ext cx="2792100" cy="152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14300" lvl="0" indent="-22225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-US" sz="1700" i="1"/>
              <a:t>От 100₽ </a:t>
            </a:r>
            <a:endParaRPr sz="1700" i="1"/>
          </a:p>
          <a:p>
            <a:pPr marL="114300" lvl="0" indent="-222250" algn="ctr" rtl="0">
              <a:lnSpc>
                <a:spcPct val="110000"/>
              </a:lnSpc>
              <a:spcBef>
                <a:spcPts val="900"/>
              </a:spcBef>
              <a:spcAft>
                <a:spcPts val="900"/>
              </a:spcAft>
              <a:buSzPts val="1700"/>
              <a:buChar char="●"/>
            </a:pPr>
            <a:r>
              <a:rPr lang="en-US" sz="1700" i="1"/>
              <a:t>Получить статус </a:t>
            </a:r>
            <a:br>
              <a:rPr lang="en-US" sz="1700" i="1"/>
            </a:br>
            <a:r>
              <a:rPr lang="en-US" sz="1700" i="1"/>
              <a:t>самозанятого можно непосредственно </a:t>
            </a:r>
            <a:br>
              <a:rPr lang="en-US" sz="1700" i="1"/>
            </a:br>
            <a:r>
              <a:rPr lang="en-US" sz="1700" i="1"/>
              <a:t>в приложении</a:t>
            </a:r>
            <a:endParaRPr sz="1700" i="1"/>
          </a:p>
        </p:txBody>
      </p:sp>
      <p:sp>
        <p:nvSpPr>
          <p:cNvPr id="210" name="Google Shape;210;g2babe87056e_0_891"/>
          <p:cNvSpPr txBox="1"/>
          <p:nvPr/>
        </p:nvSpPr>
        <p:spPr>
          <a:xfrm>
            <a:off x="902775" y="795073"/>
            <a:ext cx="5146800" cy="45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73535"/>
              </a:buClr>
              <a:buSzPts val="2100"/>
              <a:buFont typeface="Helvetica Neue"/>
              <a:buNone/>
            </a:pPr>
            <a:r>
              <a:rPr lang="en-US" sz="2100" b="1">
                <a:solidFill>
                  <a:srgbClr val="373535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ИНСТРУКЦИЯ</a:t>
            </a:r>
            <a:endParaRPr sz="2100" b="1" i="0" u="none" strike="noStrike" cap="none">
              <a:solidFill>
                <a:srgbClr val="373535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" name="Плюс 2"/>
          <p:cNvSpPr/>
          <p:nvPr/>
        </p:nvSpPr>
        <p:spPr>
          <a:xfrm rot="18882408">
            <a:off x="1189951" y="2610456"/>
            <a:ext cx="2520280" cy="2839683"/>
          </a:xfrm>
          <a:prstGeom prst="mathPlus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500"/>
        </a:solidFill>
        <a:effectLst/>
      </p:bgPr>
    </p:bg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2babe87056e_0_909"/>
          <p:cNvSpPr/>
          <p:nvPr/>
        </p:nvSpPr>
        <p:spPr>
          <a:xfrm>
            <a:off x="480800" y="485567"/>
            <a:ext cx="11230500" cy="6372300"/>
          </a:xfrm>
          <a:prstGeom prst="round2SameRect">
            <a:avLst>
              <a:gd name="adj1" fmla="val 2352"/>
              <a:gd name="adj2" fmla="val 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6" name="Google Shape;216;g2babe87056e_0_90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983433" y="727533"/>
            <a:ext cx="451600" cy="451600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g2babe87056e_0_909"/>
          <p:cNvSpPr txBox="1"/>
          <p:nvPr/>
        </p:nvSpPr>
        <p:spPr>
          <a:xfrm>
            <a:off x="902775" y="795073"/>
            <a:ext cx="5146800" cy="45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73535"/>
              </a:buClr>
              <a:buSzPts val="2100"/>
              <a:buFont typeface="Helvetica Neue"/>
              <a:buNone/>
            </a:pPr>
            <a:r>
              <a:rPr lang="en-US" sz="2100" b="1">
                <a:solidFill>
                  <a:srgbClr val="373535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ФАКТИЧЕСКИЕ БОНУСЫ</a:t>
            </a:r>
            <a:endParaRPr sz="2100" b="1" i="0" u="none" strike="noStrike" cap="none">
              <a:solidFill>
                <a:srgbClr val="373535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aphicFrame>
        <p:nvGraphicFramePr>
          <p:cNvPr id="218" name="Google Shape;218;g2babe87056e_0_909"/>
          <p:cNvGraphicFramePr/>
          <p:nvPr/>
        </p:nvGraphicFramePr>
        <p:xfrm>
          <a:off x="916000" y="1246575"/>
          <a:ext cx="10519000" cy="5396925"/>
        </p:xfrm>
        <a:graphic>
          <a:graphicData uri="http://schemas.openxmlformats.org/drawingml/2006/table">
            <a:tbl>
              <a:tblPr>
                <a:noFill/>
                <a:tableStyleId>{9D9A9024-C0DF-4752-BC3E-5DE84E06074E}</a:tableStyleId>
              </a:tblPr>
              <a:tblGrid>
                <a:gridCol w="1047475"/>
                <a:gridCol w="5399650"/>
                <a:gridCol w="1047475"/>
                <a:gridCol w="1888400"/>
                <a:gridCol w="1136000"/>
              </a:tblGrid>
              <a:tr h="32637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>
                          <a:solidFill>
                            <a:schemeClr val="lt1"/>
                          </a:solidFill>
                        </a:rPr>
                        <a:t>Арт</a:t>
                      </a:r>
                      <a:endParaRPr sz="1200" b="1">
                        <a:solidFill>
                          <a:schemeClr val="lt1"/>
                        </a:solidFill>
                      </a:endParaRPr>
                    </a:p>
                  </a:txBody>
                  <a:tcPr marL="0" marR="0" marT="0" marB="0" anchor="ctr">
                    <a:lnL w="6350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95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>
                          <a:solidFill>
                            <a:schemeClr val="lt1"/>
                          </a:solidFill>
                        </a:rPr>
                        <a:t>Наименование</a:t>
                      </a:r>
                      <a:endParaRPr sz="1200" b="1">
                        <a:solidFill>
                          <a:schemeClr val="lt1"/>
                        </a:solidFill>
                      </a:endParaRPr>
                    </a:p>
                  </a:txBody>
                  <a:tcPr marL="0" marR="0" marT="0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95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>
                          <a:solidFill>
                            <a:schemeClr val="lt1"/>
                          </a:solidFill>
                        </a:rPr>
                        <a:t>Масса</a:t>
                      </a:r>
                      <a:endParaRPr sz="1200" b="1">
                        <a:solidFill>
                          <a:schemeClr val="lt1"/>
                        </a:solidFill>
                      </a:endParaRPr>
                    </a:p>
                  </a:txBody>
                  <a:tcPr marL="0" marR="0" marT="0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95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>
                          <a:solidFill>
                            <a:schemeClr val="lt1"/>
                          </a:solidFill>
                        </a:rPr>
                        <a:t>Размер бонуса р.</a:t>
                      </a:r>
                      <a:endParaRPr sz="1200" b="1">
                        <a:solidFill>
                          <a:schemeClr val="lt1"/>
                        </a:solidFill>
                      </a:endParaRPr>
                    </a:p>
                  </a:txBody>
                  <a:tcPr marL="0" marR="0" marT="0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95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>
                          <a:solidFill>
                            <a:schemeClr val="lt1"/>
                          </a:solidFill>
                        </a:rPr>
                        <a:t>РРЦ р.</a:t>
                      </a:r>
                      <a:endParaRPr sz="1200" b="1">
                        <a:solidFill>
                          <a:schemeClr val="lt1"/>
                        </a:solidFill>
                      </a:endParaRPr>
                    </a:p>
                  </a:txBody>
                  <a:tcPr marL="0" marR="0" marT="0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9500"/>
                    </a:solidFill>
                  </a:tcPr>
                </a:tc>
              </a:tr>
              <a:tr h="37290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/>
                        <a:t>34100001</a:t>
                      </a:r>
                      <a:endParaRPr sz="1100"/>
                    </a:p>
                  </a:txBody>
                  <a:tcPr marL="0" marR="0" marT="0" marB="0" anchor="ctr">
                    <a:lnL w="6350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/>
                        <a:t>Корм сухой полнорационный BOWL WOW с индейкой и яблоком для взрослых кошек</a:t>
                      </a:r>
                      <a:endParaRPr sz="1100"/>
                    </a:p>
                  </a:txBody>
                  <a:tcPr marL="91425" marR="0" marT="0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/>
                        <a:t>0,4</a:t>
                      </a:r>
                      <a:endParaRPr sz="1300"/>
                    </a:p>
                  </a:txBody>
                  <a:tcPr marL="0" marR="0" marT="0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b="1"/>
                        <a:t>40</a:t>
                      </a:r>
                      <a:endParaRPr sz="1500" b="1"/>
                    </a:p>
                  </a:txBody>
                  <a:tcPr marL="0" marR="0" marT="0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/>
                        <a:t>408</a:t>
                      </a:r>
                      <a:endParaRPr sz="1300"/>
                    </a:p>
                  </a:txBody>
                  <a:tcPr marL="0" marR="0" marT="0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7290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/>
                        <a:t>34100002</a:t>
                      </a:r>
                      <a:endParaRPr sz="1100"/>
                    </a:p>
                  </a:txBody>
                  <a:tcPr marL="0" marR="0" marT="0" marB="0" anchor="ctr">
                    <a:lnL w="6350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/>
                        <a:t>Корм сухой полнорационный BOWL WOW с индейкой и яблоком для взрослых кошек</a:t>
                      </a:r>
                      <a:endParaRPr sz="1100"/>
                    </a:p>
                  </a:txBody>
                  <a:tcPr marL="91425" marR="0" marT="0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/>
                        <a:t>1,5</a:t>
                      </a:r>
                      <a:endParaRPr sz="1300"/>
                    </a:p>
                  </a:txBody>
                  <a:tcPr marL="0" marR="0" marT="0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b="1"/>
                        <a:t>148</a:t>
                      </a:r>
                      <a:endParaRPr sz="1500" b="1"/>
                    </a:p>
                  </a:txBody>
                  <a:tcPr marL="0" marR="0" marT="0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/>
                        <a:t>1 485</a:t>
                      </a:r>
                      <a:endParaRPr sz="1300"/>
                    </a:p>
                  </a:txBody>
                  <a:tcPr marL="0" marR="0" marT="0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7290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/>
                        <a:t>34100003</a:t>
                      </a:r>
                      <a:endParaRPr sz="1100"/>
                    </a:p>
                  </a:txBody>
                  <a:tcPr marL="0" marR="0" marT="0" marB="0" anchor="ctr">
                    <a:lnL w="6350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/>
                        <a:t>Корм сухой полнорационный BOWL WOW с индейкой и яблоком для взрослых кошек</a:t>
                      </a:r>
                      <a:endParaRPr sz="1100"/>
                    </a:p>
                  </a:txBody>
                  <a:tcPr marL="91425" marR="0" marT="0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/>
                        <a:t>4</a:t>
                      </a:r>
                      <a:endParaRPr sz="1300"/>
                    </a:p>
                  </a:txBody>
                  <a:tcPr marL="0" marR="0" marT="0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b="1"/>
                        <a:t>249</a:t>
                      </a:r>
                      <a:endParaRPr sz="1500" b="1"/>
                    </a:p>
                  </a:txBody>
                  <a:tcPr marL="0" marR="0" marT="0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/>
                        <a:t>3 564</a:t>
                      </a:r>
                      <a:endParaRPr sz="1300"/>
                    </a:p>
                  </a:txBody>
                  <a:tcPr marL="0" marR="0" marT="0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7290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/>
                        <a:t>34100004</a:t>
                      </a:r>
                      <a:endParaRPr sz="1100"/>
                    </a:p>
                  </a:txBody>
                  <a:tcPr marL="0" marR="0" marT="0" marB="0" anchor="ctr">
                    <a:lnL w="6350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/>
                        <a:t>Корм сухой полнорационный BOWL WOW с индейкой и яблоком для взрослых кошек</a:t>
                      </a:r>
                      <a:endParaRPr sz="1100"/>
                    </a:p>
                  </a:txBody>
                  <a:tcPr marL="91425" marR="0" marT="0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/>
                        <a:t>8</a:t>
                      </a:r>
                      <a:endParaRPr sz="1300"/>
                    </a:p>
                  </a:txBody>
                  <a:tcPr marL="0" marR="0" marT="0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b="1"/>
                        <a:t>468</a:t>
                      </a:r>
                      <a:endParaRPr sz="1500" b="1"/>
                    </a:p>
                  </a:txBody>
                  <a:tcPr marL="0" marR="0" marT="0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/>
                        <a:t>6 688</a:t>
                      </a:r>
                      <a:endParaRPr sz="1300"/>
                    </a:p>
                  </a:txBody>
                  <a:tcPr marL="0" marR="0" marT="0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43500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/>
                        <a:t>34100005</a:t>
                      </a:r>
                      <a:endParaRPr sz="1100"/>
                    </a:p>
                  </a:txBody>
                  <a:tcPr marL="0" marR="0" marT="0" marB="0" anchor="ctr">
                    <a:lnL w="6350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/>
                        <a:t>Корм сухой полнорационный BOWL WOW с индейкой и свеклой для стерилизованных кошек</a:t>
                      </a:r>
                      <a:endParaRPr sz="1100"/>
                    </a:p>
                  </a:txBody>
                  <a:tcPr marL="91425" marR="0" marT="0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/>
                        <a:t>0,4</a:t>
                      </a:r>
                      <a:endParaRPr sz="1300"/>
                    </a:p>
                  </a:txBody>
                  <a:tcPr marL="0" marR="0" marT="0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b="1"/>
                        <a:t>40</a:t>
                      </a:r>
                      <a:endParaRPr sz="1500" b="1"/>
                    </a:p>
                  </a:txBody>
                  <a:tcPr marL="0" marR="0" marT="0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/>
                        <a:t>408</a:t>
                      </a:r>
                      <a:endParaRPr sz="1300"/>
                    </a:p>
                  </a:txBody>
                  <a:tcPr marL="0" marR="0" marT="0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43500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/>
                        <a:t>34100006</a:t>
                      </a:r>
                      <a:endParaRPr sz="1100"/>
                    </a:p>
                  </a:txBody>
                  <a:tcPr marL="0" marR="0" marT="0" marB="0" anchor="ctr">
                    <a:lnL w="6350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/>
                        <a:t>Корм сухой полнорационный BOWL WOW с индейкой и свеклой для стерилизованных кошек</a:t>
                      </a:r>
                      <a:endParaRPr sz="1100"/>
                    </a:p>
                  </a:txBody>
                  <a:tcPr marL="91425" marR="0" marT="0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/>
                        <a:t>1,5</a:t>
                      </a:r>
                      <a:endParaRPr sz="1300"/>
                    </a:p>
                  </a:txBody>
                  <a:tcPr marL="0" marR="0" marT="0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b="1"/>
                        <a:t>148</a:t>
                      </a:r>
                      <a:endParaRPr sz="1500" b="1"/>
                    </a:p>
                  </a:txBody>
                  <a:tcPr marL="0" marR="0" marT="0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/>
                        <a:t>1 485</a:t>
                      </a:r>
                      <a:endParaRPr sz="1300"/>
                    </a:p>
                  </a:txBody>
                  <a:tcPr marL="0" marR="0" marT="0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43500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/>
                        <a:t>34100007</a:t>
                      </a:r>
                      <a:endParaRPr sz="1100"/>
                    </a:p>
                  </a:txBody>
                  <a:tcPr marL="0" marR="0" marT="0" marB="0" anchor="ctr">
                    <a:lnL w="6350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/>
                        <a:t>Корм сухой полнорационный BOWL WOW с индейкой и свеклой для стерилизованных кошек</a:t>
                      </a:r>
                      <a:endParaRPr sz="1100"/>
                    </a:p>
                  </a:txBody>
                  <a:tcPr marL="91425" marR="0" marT="0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/>
                        <a:t>4</a:t>
                      </a:r>
                      <a:endParaRPr sz="1300"/>
                    </a:p>
                  </a:txBody>
                  <a:tcPr marL="0" marR="0" marT="0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b="1"/>
                        <a:t>249</a:t>
                      </a:r>
                      <a:endParaRPr sz="1500" b="1"/>
                    </a:p>
                  </a:txBody>
                  <a:tcPr marL="0" marR="0" marT="0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/>
                        <a:t>3 564</a:t>
                      </a:r>
                      <a:endParaRPr sz="1300"/>
                    </a:p>
                  </a:txBody>
                  <a:tcPr marL="0" marR="0" marT="0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43500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/>
                        <a:t>34100008</a:t>
                      </a:r>
                      <a:endParaRPr sz="1100"/>
                    </a:p>
                  </a:txBody>
                  <a:tcPr marL="0" marR="0" marT="0" marB="0" anchor="ctr">
                    <a:lnL w="6350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/>
                        <a:t>Корм сухой полнорационный BOWL WOW с индейкой и свеклой для стерилизованных кошек</a:t>
                      </a:r>
                      <a:endParaRPr sz="1100"/>
                    </a:p>
                  </a:txBody>
                  <a:tcPr marL="91425" marR="0" marT="0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/>
                        <a:t>8</a:t>
                      </a:r>
                      <a:endParaRPr sz="1300"/>
                    </a:p>
                  </a:txBody>
                  <a:tcPr marL="0" marR="0" marT="0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b="1"/>
                        <a:t>468</a:t>
                      </a:r>
                      <a:endParaRPr sz="1500" b="1"/>
                    </a:p>
                  </a:txBody>
                  <a:tcPr marL="0" marR="0" marT="0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/>
                        <a:t>6 688</a:t>
                      </a:r>
                      <a:endParaRPr sz="1300"/>
                    </a:p>
                  </a:txBody>
                  <a:tcPr marL="0" marR="0" marT="0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43500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/>
                        <a:t>34100009</a:t>
                      </a:r>
                      <a:endParaRPr sz="1100"/>
                    </a:p>
                  </a:txBody>
                  <a:tcPr marL="0" marR="0" marT="0" marB="0" anchor="ctr">
                    <a:lnL w="6350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/>
                        <a:t>Корм сухой полнорационный BOWL WOW с индейкой и тыквой для кошек </a:t>
                      </a:r>
                      <a:br>
                        <a:rPr lang="en-US" sz="1100"/>
                      </a:br>
                      <a:r>
                        <a:rPr lang="en-US" sz="1100"/>
                        <a:t>с чувствительным пищеварением</a:t>
                      </a:r>
                      <a:endParaRPr sz="1100"/>
                    </a:p>
                  </a:txBody>
                  <a:tcPr marL="91425" marR="0" marT="0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/>
                        <a:t>0,4</a:t>
                      </a:r>
                      <a:endParaRPr sz="1300"/>
                    </a:p>
                  </a:txBody>
                  <a:tcPr marL="0" marR="0" marT="0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b="1"/>
                        <a:t>41</a:t>
                      </a:r>
                      <a:endParaRPr sz="1500" b="1"/>
                    </a:p>
                  </a:txBody>
                  <a:tcPr marL="0" marR="0" marT="0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/>
                        <a:t>416</a:t>
                      </a:r>
                      <a:endParaRPr sz="1300"/>
                    </a:p>
                  </a:txBody>
                  <a:tcPr marL="0" marR="0" marT="0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43500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/>
                        <a:t>34100010</a:t>
                      </a:r>
                      <a:endParaRPr sz="1100"/>
                    </a:p>
                  </a:txBody>
                  <a:tcPr marL="0" marR="0" marT="0" marB="0" anchor="ctr">
                    <a:lnL w="6350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/>
                        <a:t>Корм сухой полнорационный BOWL WOW с индейкой и тыквой для кошек </a:t>
                      </a:r>
                      <a:br>
                        <a:rPr lang="en-US" sz="1100"/>
                      </a:br>
                      <a:r>
                        <a:rPr lang="en-US" sz="1100"/>
                        <a:t>с чувствительным пищеварением</a:t>
                      </a:r>
                      <a:endParaRPr sz="1100"/>
                    </a:p>
                  </a:txBody>
                  <a:tcPr marL="91425" marR="0" marT="0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/>
                        <a:t>1,5</a:t>
                      </a:r>
                      <a:endParaRPr sz="1300"/>
                    </a:p>
                  </a:txBody>
                  <a:tcPr marL="0" marR="0" marT="0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b="1"/>
                        <a:t>151</a:t>
                      </a:r>
                      <a:endParaRPr sz="1500" b="1"/>
                    </a:p>
                  </a:txBody>
                  <a:tcPr marL="0" marR="0" marT="0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/>
                        <a:t>1 514</a:t>
                      </a:r>
                      <a:endParaRPr sz="1300"/>
                    </a:p>
                  </a:txBody>
                  <a:tcPr marL="0" marR="0" marT="0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43500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/>
                        <a:t>34100011</a:t>
                      </a:r>
                      <a:endParaRPr sz="1100"/>
                    </a:p>
                  </a:txBody>
                  <a:tcPr marL="0" marR="0" marT="0" marB="0" anchor="ctr">
                    <a:lnL w="6350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/>
                        <a:t>Корм сухой полнорационный BOWL WOW с индейкой и тыквой для кошек </a:t>
                      </a:r>
                      <a:br>
                        <a:rPr lang="en-US" sz="1100"/>
                      </a:br>
                      <a:r>
                        <a:rPr lang="en-US" sz="1100"/>
                        <a:t>с чувствительным пищеварением</a:t>
                      </a:r>
                      <a:endParaRPr sz="1100"/>
                    </a:p>
                  </a:txBody>
                  <a:tcPr marL="91425" marR="0" marT="0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/>
                        <a:t>4</a:t>
                      </a:r>
                      <a:endParaRPr sz="1300"/>
                    </a:p>
                  </a:txBody>
                  <a:tcPr marL="0" marR="0" marT="0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b="1"/>
                        <a:t>254</a:t>
                      </a:r>
                      <a:endParaRPr sz="1500" b="1"/>
                    </a:p>
                  </a:txBody>
                  <a:tcPr marL="0" marR="0" marT="0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/>
                        <a:t>3 635</a:t>
                      </a:r>
                      <a:endParaRPr sz="1300"/>
                    </a:p>
                  </a:txBody>
                  <a:tcPr marL="0" marR="0" marT="0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26697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/>
                        <a:t>34100013</a:t>
                      </a:r>
                      <a:endParaRPr sz="1100"/>
                    </a:p>
                  </a:txBody>
                  <a:tcPr marL="0" marR="0" marT="0" marB="0" anchor="ctr">
                    <a:lnL w="6350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/>
                        <a:t>Корм сухой полнорационный BOWL WOW с курицей и черникой для котят</a:t>
                      </a:r>
                      <a:endParaRPr sz="1100"/>
                    </a:p>
                  </a:txBody>
                  <a:tcPr marL="91425" marR="0" marT="0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/>
                        <a:t>0,4</a:t>
                      </a:r>
                      <a:endParaRPr sz="1300"/>
                    </a:p>
                  </a:txBody>
                  <a:tcPr marL="0" marR="0" marT="0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b="1"/>
                        <a:t>40</a:t>
                      </a:r>
                      <a:endParaRPr sz="1500" b="1"/>
                    </a:p>
                  </a:txBody>
                  <a:tcPr marL="0" marR="0" marT="0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/>
                        <a:t>408</a:t>
                      </a:r>
                      <a:endParaRPr sz="1300"/>
                    </a:p>
                  </a:txBody>
                  <a:tcPr marL="0" marR="0" marT="0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26697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/>
                        <a:t>34100014</a:t>
                      </a:r>
                      <a:endParaRPr sz="1100"/>
                    </a:p>
                  </a:txBody>
                  <a:tcPr marL="0" marR="0" marT="0" marB="0" anchor="ctr">
                    <a:lnL w="6350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/>
                        <a:t>Корм сухой полнорационный BOWL WOW с курицей и черникой для котят</a:t>
                      </a:r>
                      <a:endParaRPr sz="1100"/>
                    </a:p>
                  </a:txBody>
                  <a:tcPr marL="91425" marR="0" marT="0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/>
                        <a:t>1,5</a:t>
                      </a:r>
                      <a:endParaRPr sz="1300"/>
                    </a:p>
                  </a:txBody>
                  <a:tcPr marL="0" marR="0" marT="0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b="1"/>
                        <a:t>148</a:t>
                      </a:r>
                      <a:endParaRPr sz="1500" b="1"/>
                    </a:p>
                  </a:txBody>
                  <a:tcPr marL="0" marR="0" marT="0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/>
                        <a:t>1 485</a:t>
                      </a:r>
                      <a:endParaRPr sz="1300"/>
                    </a:p>
                  </a:txBody>
                  <a:tcPr marL="0" marR="0" marT="0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Тема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892</Words>
  <Application>Microsoft Office PowerPoint</Application>
  <PresentationFormat>Произвольный</PresentationFormat>
  <Paragraphs>240</Paragraphs>
  <Slides>10</Slides>
  <Notes>10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5" baseType="lpstr">
      <vt:lpstr>Arial</vt:lpstr>
      <vt:lpstr>Helvetica Neue</vt:lpstr>
      <vt:lpstr>Calibri</vt:lpstr>
      <vt:lpstr>Helvetica Neue Light</vt:lpstr>
      <vt:lpstr>Тема Office</vt:lpstr>
      <vt:lpstr>Презентация PowerPoint</vt:lpstr>
      <vt:lpstr>НАШИ ПРЕИМУЩЕСТВА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SERGEY</cp:lastModifiedBy>
  <cp:revision>1</cp:revision>
  <dcterms:modified xsi:type="dcterms:W3CDTF">2024-07-24T13:02:21Z</dcterms:modified>
</cp:coreProperties>
</file>